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311" r:id="rId3"/>
    <p:sldId id="312" r:id="rId4"/>
    <p:sldId id="313" r:id="rId5"/>
    <p:sldId id="314" r:id="rId6"/>
    <p:sldId id="332" r:id="rId7"/>
    <p:sldId id="338" r:id="rId8"/>
    <p:sldId id="336" r:id="rId9"/>
    <p:sldId id="319" r:id="rId10"/>
    <p:sldId id="323" r:id="rId11"/>
    <p:sldId id="341" r:id="rId12"/>
    <p:sldId id="335" r:id="rId13"/>
    <p:sldId id="325" r:id="rId14"/>
    <p:sldId id="340" r:id="rId15"/>
    <p:sldId id="342" r:id="rId16"/>
    <p:sldId id="327" r:id="rId17"/>
    <p:sldId id="329" r:id="rId18"/>
    <p:sldId id="333" r:id="rId19"/>
    <p:sldId id="331" r:id="rId20"/>
    <p:sldId id="280" r:id="rId21"/>
    <p:sldId id="282" r:id="rId22"/>
    <p:sldId id="330" r:id="rId23"/>
  </p:sldIdLst>
  <p:sldSz cx="9144000" cy="5143500" type="screen16x9"/>
  <p:notesSz cx="6858000" cy="9144000"/>
  <p:embeddedFontLst>
    <p:embeddedFont>
      <p:font typeface="Black Han Sans" panose="020B0604020202020204" charset="-127"/>
      <p:regular r:id="rId25"/>
    </p:embeddedFont>
    <p:embeddedFont>
      <p:font typeface="ABeeZee" panose="020B0604020202020204" charset="0"/>
      <p:regular r:id="rId26"/>
      <p:italic r:id="rId27"/>
    </p:embeddedFont>
    <p:embeddedFont>
      <p:font typeface="Arial Black" panose="020B0A04020102020204" pitchFamily="34" charset="0"/>
      <p:bold r:id="rId28"/>
    </p:embeddedFont>
    <p:embeddedFont>
      <p:font typeface="Biome Light" panose="020B03030302040208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B45A"/>
    <a:srgbClr val="F9F9F9"/>
    <a:srgbClr val="7A0C0C"/>
    <a:srgbClr val="6C8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4A65B6-6CB5-4FDE-BAAC-F2FC26BDA962}">
  <a:tblStyle styleId="{2B4A65B6-6CB5-4FDE-BAAC-F2FC26BDA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03" autoAdjust="0"/>
  </p:normalViewPr>
  <p:slideViewPr>
    <p:cSldViewPr snapToGrid="0">
      <p:cViewPr>
        <p:scale>
          <a:sx n="125" d="100"/>
          <a:sy n="125" d="100"/>
        </p:scale>
        <p:origin x="403" y="398"/>
      </p:cViewPr>
      <p:guideLst/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18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24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00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64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498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40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1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3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78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90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274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98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42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74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8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6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62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51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06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7B54193-A307-4CF4-8265-72A2D02D832E}"/>
              </a:ext>
            </a:extLst>
          </p:cNvPr>
          <p:cNvSpPr/>
          <p:nvPr userDrawn="1"/>
        </p:nvSpPr>
        <p:spPr>
          <a:xfrm>
            <a:off x="0" y="3712029"/>
            <a:ext cx="9143667" cy="143147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24"/>
          <p:cNvGrpSpPr/>
          <p:nvPr/>
        </p:nvGrpSpPr>
        <p:grpSpPr>
          <a:xfrm rot="10800000">
            <a:off x="-82" y="-52"/>
            <a:ext cx="2403250" cy="3538711"/>
            <a:chOff x="2525900" y="1699450"/>
            <a:chExt cx="1076050" cy="1584450"/>
          </a:xfrm>
        </p:grpSpPr>
        <p:sp>
          <p:nvSpPr>
            <p:cNvPr id="3358" name="Google Shape;3358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24"/>
          <p:cNvGrpSpPr/>
          <p:nvPr/>
        </p:nvGrpSpPr>
        <p:grpSpPr>
          <a:xfrm rot="10800000" flipH="1">
            <a:off x="6751218" y="-52"/>
            <a:ext cx="2403250" cy="3538711"/>
            <a:chOff x="2525900" y="1699450"/>
            <a:chExt cx="1076050" cy="1584450"/>
          </a:xfrm>
        </p:grpSpPr>
        <p:sp>
          <p:nvSpPr>
            <p:cNvPr id="3427" name="Google Shape;3427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24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7" name="Google Shape;3497;p24"/>
          <p:cNvSpPr txBox="1">
            <a:spLocks noGrp="1"/>
          </p:cNvSpPr>
          <p:nvPr>
            <p:ph type="subTitle" idx="1"/>
          </p:nvPr>
        </p:nvSpPr>
        <p:spPr>
          <a:xfrm>
            <a:off x="102407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24"/>
          <p:cNvSpPr txBox="1">
            <a:spLocks noGrp="1"/>
          </p:cNvSpPr>
          <p:nvPr>
            <p:ph type="title" idx="3"/>
          </p:nvPr>
        </p:nvSpPr>
        <p:spPr>
          <a:xfrm>
            <a:off x="3507097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9" name="Google Shape;3499;p24"/>
          <p:cNvSpPr txBox="1">
            <a:spLocks noGrp="1"/>
          </p:cNvSpPr>
          <p:nvPr>
            <p:ph type="subTitle" idx="4"/>
          </p:nvPr>
        </p:nvSpPr>
        <p:spPr>
          <a:xfrm>
            <a:off x="3501850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24"/>
          <p:cNvSpPr txBox="1">
            <a:spLocks noGrp="1"/>
          </p:cNvSpPr>
          <p:nvPr>
            <p:ph type="title" idx="5"/>
          </p:nvPr>
        </p:nvSpPr>
        <p:spPr>
          <a:xfrm>
            <a:off x="102407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1" name="Google Shape;3501;p24"/>
          <p:cNvSpPr txBox="1">
            <a:spLocks noGrp="1"/>
          </p:cNvSpPr>
          <p:nvPr>
            <p:ph type="subTitle" idx="6"/>
          </p:nvPr>
        </p:nvSpPr>
        <p:spPr>
          <a:xfrm>
            <a:off x="102407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2" name="Google Shape;3502;p24"/>
          <p:cNvSpPr txBox="1">
            <a:spLocks noGrp="1"/>
          </p:cNvSpPr>
          <p:nvPr>
            <p:ph type="title" idx="7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3" name="Google Shape;3503;p24"/>
          <p:cNvSpPr txBox="1">
            <a:spLocks noGrp="1"/>
          </p:cNvSpPr>
          <p:nvPr>
            <p:ph type="subTitle" idx="8"/>
          </p:nvPr>
        </p:nvSpPr>
        <p:spPr>
          <a:xfrm>
            <a:off x="3507097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24"/>
          <p:cNvSpPr txBox="1">
            <a:spLocks noGrp="1"/>
          </p:cNvSpPr>
          <p:nvPr>
            <p:ph type="title" idx="9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5" name="Google Shape;3505;p24"/>
          <p:cNvSpPr txBox="1">
            <a:spLocks noGrp="1"/>
          </p:cNvSpPr>
          <p:nvPr>
            <p:ph type="subTitle" idx="13"/>
          </p:nvPr>
        </p:nvSpPr>
        <p:spPr>
          <a:xfrm>
            <a:off x="597962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6" name="Google Shape;3506;p24"/>
          <p:cNvSpPr txBox="1">
            <a:spLocks noGrp="1"/>
          </p:cNvSpPr>
          <p:nvPr>
            <p:ph type="title" idx="14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7" name="Google Shape;3507;p24"/>
          <p:cNvSpPr txBox="1">
            <a:spLocks noGrp="1"/>
          </p:cNvSpPr>
          <p:nvPr>
            <p:ph type="subTitle" idx="15"/>
          </p:nvPr>
        </p:nvSpPr>
        <p:spPr>
          <a:xfrm>
            <a:off x="597962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9" name="Google Shape;3899;p27"/>
          <p:cNvGrpSpPr/>
          <p:nvPr/>
        </p:nvGrpSpPr>
        <p:grpSpPr>
          <a:xfrm rot="10800000" flipH="1">
            <a:off x="7165541" y="153"/>
            <a:ext cx="1978228" cy="4794296"/>
            <a:chOff x="5728375" y="1492875"/>
            <a:chExt cx="1308525" cy="3171250"/>
          </a:xfrm>
        </p:grpSpPr>
        <p:sp>
          <p:nvSpPr>
            <p:cNvPr id="3900" name="Google Shape;3900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27"/>
          <p:cNvGrpSpPr/>
          <p:nvPr/>
        </p:nvGrpSpPr>
        <p:grpSpPr>
          <a:xfrm rot="10800000">
            <a:off x="266" y="153"/>
            <a:ext cx="1978228" cy="4794296"/>
            <a:chOff x="5728375" y="1492875"/>
            <a:chExt cx="1308525" cy="3171250"/>
          </a:xfrm>
        </p:grpSpPr>
        <p:sp>
          <p:nvSpPr>
            <p:cNvPr id="3976" name="Google Shape;3976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1" name="Google Shape;4051;p27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7"/>
          <p:cNvSpPr txBox="1">
            <a:spLocks noGrp="1"/>
          </p:cNvSpPr>
          <p:nvPr>
            <p:ph type="subTitle" idx="1"/>
          </p:nvPr>
        </p:nvSpPr>
        <p:spPr>
          <a:xfrm>
            <a:off x="2854650" y="11334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4" name="Google Shape;405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70" r:id="rId4"/>
    <p:sldLayoutId id="2147483673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8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80.png"/><Relationship Id="rId5" Type="http://schemas.openxmlformats.org/officeDocument/2006/relationships/image" Target="../media/image11.png"/><Relationship Id="rId10" Type="http://schemas.openxmlformats.org/officeDocument/2006/relationships/image" Target="../media/image79.svg"/><Relationship Id="rId4" Type="http://schemas.openxmlformats.org/officeDocument/2006/relationships/image" Target="../media/image75.sv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606;p49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FE5A46A3-724A-47F8-B00F-C4EBC84147A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9067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4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62" y="388913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24" y="2333391"/>
            <a:ext cx="2071598" cy="16649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2270907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644366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3004494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3364622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734307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244528" y="3028076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!!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651244" y="3464559"/>
            <a:ext cx="1755809" cy="13237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90691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cxnSp>
        <p:nvCxnSpPr>
          <p:cNvPr id="66" name="!!gigio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>
            <a:off x="7494710" y="2493060"/>
            <a:ext cx="275096" cy="451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8" y="2824430"/>
            <a:ext cx="291101" cy="7827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318455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354946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91915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87647" y="1940657"/>
            <a:ext cx="1273615" cy="1098310"/>
          </a:xfrm>
          <a:prstGeom prst="bentConnector3">
            <a:avLst>
              <a:gd name="adj1" fmla="val 1339"/>
            </a:avLst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>
            <a:cxnSpLocks/>
            <a:stCxn id="56" idx="3"/>
            <a:endCxn id="85" idx="3"/>
          </p:cNvCxnSpPr>
          <p:nvPr/>
        </p:nvCxnSpPr>
        <p:spPr>
          <a:xfrm>
            <a:off x="3622468" y="1608097"/>
            <a:ext cx="5137026" cy="10589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F41A1F05-4B16-4BF9-80A4-8DE1E2B36227}"/>
              </a:ext>
            </a:extLst>
          </p:cNvPr>
          <p:cNvSpPr/>
          <p:nvPr/>
        </p:nvSpPr>
        <p:spPr>
          <a:xfrm>
            <a:off x="4661262" y="2051916"/>
            <a:ext cx="2093098" cy="197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2CD1067-8848-411D-93A8-65FFA0E028FD}"/>
              </a:ext>
            </a:extLst>
          </p:cNvPr>
          <p:cNvSpPr/>
          <p:nvPr/>
        </p:nvSpPr>
        <p:spPr>
          <a:xfrm>
            <a:off x="5042892" y="2051915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64BB8C2-4D33-458C-BCC5-50C75DDEB74A}"/>
              </a:ext>
            </a:extLst>
          </p:cNvPr>
          <p:cNvSpPr/>
          <p:nvPr/>
        </p:nvSpPr>
        <p:spPr>
          <a:xfrm>
            <a:off x="2712205" y="1456822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DADAE9-E128-412F-8847-58D1DA36C7AF}"/>
              </a:ext>
            </a:extLst>
          </p:cNvPr>
          <p:cNvSpPr txBox="1"/>
          <p:nvPr/>
        </p:nvSpPr>
        <p:spPr>
          <a:xfrm>
            <a:off x="2735054" y="1477292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EBDA22C-D49D-4C85-A24A-BC9B72CA025C}"/>
              </a:ext>
            </a:extLst>
          </p:cNvPr>
          <p:cNvSpPr txBox="1"/>
          <p:nvPr/>
        </p:nvSpPr>
        <p:spPr>
          <a:xfrm>
            <a:off x="2712205" y="1683445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E59183C-FE3E-4BAC-878B-5882D9A3E880}"/>
              </a:ext>
            </a:extLst>
          </p:cNvPr>
          <p:cNvCxnSpPr>
            <a:stCxn id="55" idx="1"/>
          </p:cNvCxnSpPr>
          <p:nvPr/>
        </p:nvCxnSpPr>
        <p:spPr>
          <a:xfrm flipV="1">
            <a:off x="2712205" y="1698739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5813AE3-336C-4E8D-9FB2-441AE9D33310}"/>
              </a:ext>
            </a:extLst>
          </p:cNvPr>
          <p:cNvCxnSpPr>
            <a:stCxn id="109" idx="1"/>
            <a:endCxn id="55" idx="1"/>
          </p:cNvCxnSpPr>
          <p:nvPr/>
        </p:nvCxnSpPr>
        <p:spPr>
          <a:xfrm rot="10800000" flipH="1">
            <a:off x="2651243" y="1698740"/>
            <a:ext cx="60961" cy="2427710"/>
          </a:xfrm>
          <a:prstGeom prst="bentConnector3">
            <a:avLst>
              <a:gd name="adj1" fmla="val -2666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0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85" grpId="0" animBg="1"/>
      <p:bldP spid="87" grpId="0" animBg="1"/>
      <p:bldP spid="109" grpId="0" animBg="1"/>
      <p:bldP spid="117" grpId="0" animBg="1"/>
      <p:bldP spid="47" grpId="0" animBg="1"/>
      <p:bldP spid="49" grpId="0" animBg="1"/>
      <p:bldP spid="55" grpId="0" animBg="1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4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62" y="362497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24" y="2333391"/>
            <a:ext cx="2071598" cy="16649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1691787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065246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2425374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2785502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155187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244528" y="3028076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!!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651244" y="3464559"/>
            <a:ext cx="1755809" cy="13237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1" name="Immagine 1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7061554-F6A4-4D5D-96AB-DBCCDCF4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563" y="4026017"/>
            <a:ext cx="208620" cy="316500"/>
          </a:xfrm>
          <a:prstGeom prst="rect">
            <a:avLst/>
          </a:prstGeom>
        </p:spPr>
      </p:pic>
      <p:pic>
        <p:nvPicPr>
          <p:cNvPr id="113" name="Immagine 112">
            <a:extLst>
              <a:ext uri="{FF2B5EF4-FFF2-40B4-BE49-F238E27FC236}">
                <a16:creationId xmlns:a16="http://schemas.microsoft.com/office/drawing/2014/main" id="{6D79063A-4539-41E0-BE44-B549B0220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501" y="4016849"/>
            <a:ext cx="268906" cy="316500"/>
          </a:xfrm>
          <a:prstGeom prst="rect">
            <a:avLst/>
          </a:prstGeom>
        </p:spPr>
      </p:pic>
      <p:pic>
        <p:nvPicPr>
          <p:cNvPr id="115" name="Immagine 114">
            <a:extLst>
              <a:ext uri="{FF2B5EF4-FFF2-40B4-BE49-F238E27FC236}">
                <a16:creationId xmlns:a16="http://schemas.microsoft.com/office/drawing/2014/main" id="{C6675367-6779-404F-B884-F9BF9125A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257" y="3998295"/>
            <a:ext cx="337124" cy="316500"/>
          </a:xfrm>
          <a:prstGeom prst="rect">
            <a:avLst/>
          </a:prstGeom>
        </p:spPr>
      </p:pic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90691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5C8A833C-7ADE-403B-92CE-B151D47F6DD7}"/>
              </a:ext>
            </a:extLst>
          </p:cNvPr>
          <p:cNvSpPr/>
          <p:nvPr/>
        </p:nvSpPr>
        <p:spPr>
          <a:xfrm>
            <a:off x="7769807" y="3524872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A636EE-346D-4184-91DA-E87514C4F787}"/>
              </a:ext>
            </a:extLst>
          </p:cNvPr>
          <p:cNvSpPr/>
          <p:nvPr/>
        </p:nvSpPr>
        <p:spPr>
          <a:xfrm>
            <a:off x="7769806" y="3890831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66F1436-4AE7-4606-A46F-BF43882E106F}"/>
              </a:ext>
            </a:extLst>
          </p:cNvPr>
          <p:cNvSpPr/>
          <p:nvPr/>
        </p:nvSpPr>
        <p:spPr>
          <a:xfrm>
            <a:off x="7769806" y="4256790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6" name="!!gigio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 flipV="1">
            <a:off x="7478709" y="1918450"/>
            <a:ext cx="291097" cy="38384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9" y="2245310"/>
            <a:ext cx="291100" cy="18006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260543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297034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34003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E8EFA23-4F33-4E9A-80B9-9034DE32573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478709" y="3704936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9D729559-4ECA-48F5-9DB4-DDE5AEA17BC1}"/>
              </a:ext>
            </a:extLst>
          </p:cNvPr>
          <p:cNvCxnSpPr/>
          <p:nvPr/>
        </p:nvCxnSpPr>
        <p:spPr>
          <a:xfrm>
            <a:off x="7478709" y="3885000"/>
            <a:ext cx="291097" cy="205278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B9C406D3-DFC5-4FA4-B205-C00695E59B27}"/>
              </a:ext>
            </a:extLst>
          </p:cNvPr>
          <p:cNvCxnSpPr>
            <a:endCxn id="62" idx="1"/>
          </p:cNvCxnSpPr>
          <p:nvPr/>
        </p:nvCxnSpPr>
        <p:spPr>
          <a:xfrm>
            <a:off x="7478709" y="4090278"/>
            <a:ext cx="291097" cy="346576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87647" y="1940657"/>
            <a:ext cx="1273615" cy="1098310"/>
          </a:xfrm>
          <a:prstGeom prst="bentConnector3">
            <a:avLst>
              <a:gd name="adj1" fmla="val 1339"/>
            </a:avLst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>
            <a:cxnSpLocks/>
            <a:stCxn id="56" idx="3"/>
            <a:endCxn id="85" idx="3"/>
          </p:cNvCxnSpPr>
          <p:nvPr/>
        </p:nvCxnSpPr>
        <p:spPr>
          <a:xfrm>
            <a:off x="3622468" y="1608097"/>
            <a:ext cx="5137026" cy="10589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F41A1F05-4B16-4BF9-80A4-8DE1E2B36227}"/>
              </a:ext>
            </a:extLst>
          </p:cNvPr>
          <p:cNvSpPr/>
          <p:nvPr/>
        </p:nvSpPr>
        <p:spPr>
          <a:xfrm>
            <a:off x="4661262" y="2051916"/>
            <a:ext cx="2093098" cy="197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2CD1067-8848-411D-93A8-65FFA0E028FD}"/>
              </a:ext>
            </a:extLst>
          </p:cNvPr>
          <p:cNvSpPr/>
          <p:nvPr/>
        </p:nvSpPr>
        <p:spPr>
          <a:xfrm>
            <a:off x="5042892" y="2051915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64BB8C2-4D33-458C-BCC5-50C75DDEB74A}"/>
              </a:ext>
            </a:extLst>
          </p:cNvPr>
          <p:cNvSpPr/>
          <p:nvPr/>
        </p:nvSpPr>
        <p:spPr>
          <a:xfrm>
            <a:off x="2712205" y="1456822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DADAE9-E128-412F-8847-58D1DA36C7AF}"/>
              </a:ext>
            </a:extLst>
          </p:cNvPr>
          <p:cNvSpPr txBox="1"/>
          <p:nvPr/>
        </p:nvSpPr>
        <p:spPr>
          <a:xfrm>
            <a:off x="2735054" y="1477292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EBDA22C-D49D-4C85-A24A-BC9B72CA025C}"/>
              </a:ext>
            </a:extLst>
          </p:cNvPr>
          <p:cNvSpPr txBox="1"/>
          <p:nvPr/>
        </p:nvSpPr>
        <p:spPr>
          <a:xfrm>
            <a:off x="2712205" y="1683445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E59183C-FE3E-4BAC-878B-5882D9A3E880}"/>
              </a:ext>
            </a:extLst>
          </p:cNvPr>
          <p:cNvCxnSpPr>
            <a:stCxn id="55" idx="1"/>
          </p:cNvCxnSpPr>
          <p:nvPr/>
        </p:nvCxnSpPr>
        <p:spPr>
          <a:xfrm flipV="1">
            <a:off x="2712205" y="1698739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5813AE3-336C-4E8D-9FB2-441AE9D33310}"/>
              </a:ext>
            </a:extLst>
          </p:cNvPr>
          <p:cNvCxnSpPr>
            <a:stCxn id="109" idx="1"/>
            <a:endCxn id="55" idx="1"/>
          </p:cNvCxnSpPr>
          <p:nvPr/>
        </p:nvCxnSpPr>
        <p:spPr>
          <a:xfrm rot="10800000" flipH="1">
            <a:off x="2651243" y="1698740"/>
            <a:ext cx="60961" cy="2427710"/>
          </a:xfrm>
          <a:prstGeom prst="bentConnector3">
            <a:avLst>
              <a:gd name="adj1" fmla="val -2666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!!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!!asta2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9" name="Google Shape;4599;p49">
            <a:extLst>
              <a:ext uri="{FF2B5EF4-FFF2-40B4-BE49-F238E27FC236}">
                <a16:creationId xmlns:a16="http://schemas.microsoft.com/office/drawing/2014/main" id="{EA40091A-C9CF-4084-9AD3-FE63A0B70E65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308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1778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857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dig_low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64" y="3032355"/>
            <a:ext cx="1638569" cy="237617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751615" y="2747173"/>
            <a:ext cx="1942305" cy="10153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03234" y="344531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3" idx="3"/>
            <a:endCxn id="57" idx="3"/>
          </p:cNvCxnSpPr>
          <p:nvPr/>
        </p:nvCxnSpPr>
        <p:spPr>
          <a:xfrm>
            <a:off x="3672608" y="314748"/>
            <a:ext cx="5126741" cy="936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373188" y="1765750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!!freccina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cxnSpLocks/>
            <a:stCxn id="28" idx="4"/>
            <a:endCxn id="18" idx="1"/>
          </p:cNvCxnSpPr>
          <p:nvPr/>
        </p:nvCxnSpPr>
        <p:spPr>
          <a:xfrm rot="5400000">
            <a:off x="7560764" y="1923814"/>
            <a:ext cx="905579" cy="849093"/>
          </a:xfrm>
          <a:prstGeom prst="bentConnector3">
            <a:avLst>
              <a:gd name="adj1" fmla="val 162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DB6F9C2-8E95-44B2-912C-88961C62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549" y="1295443"/>
            <a:ext cx="3658202" cy="10716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35B84AD-8B12-4C6C-8798-CC922B9D5CC2}"/>
              </a:ext>
            </a:extLst>
          </p:cNvPr>
          <p:cNvSpPr/>
          <p:nvPr/>
        </p:nvSpPr>
        <p:spPr>
          <a:xfrm>
            <a:off x="3385820" y="1026759"/>
            <a:ext cx="3817620" cy="134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79F3CA9-B23F-466C-BABF-09642D6EAC27}"/>
              </a:ext>
            </a:extLst>
          </p:cNvPr>
          <p:cNvSpPr/>
          <p:nvPr/>
        </p:nvSpPr>
        <p:spPr>
          <a:xfrm>
            <a:off x="4523465" y="1026758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128E3DD-1EFF-44E9-807D-AD472C1A4415}"/>
              </a:ext>
            </a:extLst>
          </p:cNvPr>
          <p:cNvSpPr/>
          <p:nvPr/>
        </p:nvSpPr>
        <p:spPr>
          <a:xfrm>
            <a:off x="2762345" y="163473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AE4B70-DE80-4EB4-83C2-F0B6AE530DC9}"/>
              </a:ext>
            </a:extLst>
          </p:cNvPr>
          <p:cNvSpPr txBox="1"/>
          <p:nvPr/>
        </p:nvSpPr>
        <p:spPr>
          <a:xfrm>
            <a:off x="2785194" y="183943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EC3E33-DED9-4814-A322-5F24B3F62B05}"/>
              </a:ext>
            </a:extLst>
          </p:cNvPr>
          <p:cNvSpPr txBox="1"/>
          <p:nvPr/>
        </p:nvSpPr>
        <p:spPr>
          <a:xfrm>
            <a:off x="2762345" y="390096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9E4858B-3652-41AF-BA1A-80E312B858CA}"/>
              </a:ext>
            </a:extLst>
          </p:cNvPr>
          <p:cNvCxnSpPr>
            <a:stCxn id="12" idx="1"/>
          </p:cNvCxnSpPr>
          <p:nvPr/>
        </p:nvCxnSpPr>
        <p:spPr>
          <a:xfrm flipV="1">
            <a:off x="2762345" y="405390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</p:cNvCxnSpPr>
          <p:nvPr/>
        </p:nvCxnSpPr>
        <p:spPr>
          <a:xfrm>
            <a:off x="7203440" y="1831261"/>
            <a:ext cx="155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7E8DC1A2-03E8-432C-8470-3976D35F69EF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H="1">
            <a:off x="2751615" y="405392"/>
            <a:ext cx="10730" cy="2849453"/>
          </a:xfrm>
          <a:prstGeom prst="bentConnector3">
            <a:avLst>
              <a:gd name="adj1" fmla="val -1562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3A6DBF4D-FE79-4D3E-9638-AFB1E5347031}"/>
              </a:ext>
            </a:extLst>
          </p:cNvPr>
          <p:cNvSpPr/>
          <p:nvPr/>
        </p:nvSpPr>
        <p:spPr>
          <a:xfrm>
            <a:off x="8006081" y="108204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41857A-4E72-47DD-9F8A-E517211DBC6B}"/>
              </a:ext>
            </a:extLst>
          </p:cNvPr>
          <p:cNvSpPr/>
          <p:nvPr/>
        </p:nvSpPr>
        <p:spPr>
          <a:xfrm>
            <a:off x="8006081" y="133126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5883C92D-D5A8-4F24-94EE-61A6F33BAF67}"/>
              </a:ext>
            </a:extLst>
          </p:cNvPr>
          <p:cNvSpPr/>
          <p:nvPr/>
        </p:nvSpPr>
        <p:spPr>
          <a:xfrm>
            <a:off x="8006081" y="1586678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9CCCD93-F30B-48BD-92D4-250714440132}"/>
              </a:ext>
            </a:extLst>
          </p:cNvPr>
          <p:cNvSpPr/>
          <p:nvPr/>
        </p:nvSpPr>
        <p:spPr>
          <a:xfrm>
            <a:off x="8006685" y="1835429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618740C5-899F-4F3C-9A57-08941CF8C0DA}"/>
              </a:ext>
            </a:extLst>
          </p:cNvPr>
          <p:cNvSpPr/>
          <p:nvPr/>
        </p:nvSpPr>
        <p:spPr>
          <a:xfrm>
            <a:off x="8006685" y="2085934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1C286B4-753D-4056-9201-7863EC2A9AFF}"/>
              </a:ext>
            </a:extLst>
          </p:cNvPr>
          <p:cNvSpPr/>
          <p:nvPr/>
        </p:nvSpPr>
        <p:spPr>
          <a:xfrm>
            <a:off x="8006685" y="2340067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3F0A6C20-36FF-4209-B145-63F244E293D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807961" y="1206651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5017C03-5574-4509-92F1-4B7181C0920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19306" y="1455873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305B44B6-9B89-4C3F-BF12-36C5B8ED379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826915" y="1711289"/>
            <a:ext cx="179166" cy="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0306BB3-751E-4F95-8AAC-8F5AC01173B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26915" y="1960040"/>
            <a:ext cx="1797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CF821E2-C4CB-471E-96F0-467DBFE0F8A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807961" y="2209800"/>
            <a:ext cx="198724" cy="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6F8BC6C-9B4C-4AB2-8A01-232DA999E7E6}"/>
              </a:ext>
            </a:extLst>
          </p:cNvPr>
          <p:cNvCxnSpPr>
            <a:endCxn id="64" idx="1"/>
          </p:cNvCxnSpPr>
          <p:nvPr/>
        </p:nvCxnSpPr>
        <p:spPr>
          <a:xfrm>
            <a:off x="7807961" y="2462150"/>
            <a:ext cx="198724" cy="2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2778806" y="1089904"/>
            <a:ext cx="1049611" cy="164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freccina2">
            <a:extLst>
              <a:ext uri="{FF2B5EF4-FFF2-40B4-BE49-F238E27FC236}">
                <a16:creationId xmlns:a16="http://schemas.microsoft.com/office/drawing/2014/main" id="{70BDC7B9-8E97-4F70-831E-5C9566329F0D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208891" y="1830661"/>
            <a:ext cx="164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4599;p49">
            <a:extLst>
              <a:ext uri="{FF2B5EF4-FFF2-40B4-BE49-F238E27FC236}">
                <a16:creationId xmlns:a16="http://schemas.microsoft.com/office/drawing/2014/main" id="{95899470-B6B3-432A-9261-E5401FAB4AA0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10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F460BBCA-1745-4CDC-A315-ECDBDEA10213}"/>
              </a:ext>
            </a:extLst>
          </p:cNvPr>
          <p:cNvSpPr/>
          <p:nvPr/>
        </p:nvSpPr>
        <p:spPr>
          <a:xfrm rot="16200000">
            <a:off x="8284383" y="1611861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A1DB1DB-9DA3-458E-9672-5475DB5C3862}"/>
              </a:ext>
            </a:extLst>
          </p:cNvPr>
          <p:cNvCxnSpPr>
            <a:cxnSpLocks/>
            <a:endCxn id="28" idx="6"/>
          </p:cNvCxnSpPr>
          <p:nvPr/>
        </p:nvCxnSpPr>
        <p:spPr>
          <a:xfrm flipH="1">
            <a:off x="8503009" y="1830661"/>
            <a:ext cx="142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6606665" y="1599855"/>
            <a:ext cx="1964681" cy="437909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</p:spTree>
    <p:extLst>
      <p:ext uri="{BB962C8B-B14F-4D97-AF65-F5344CB8AC3E}">
        <p14:creationId xmlns:p14="http://schemas.microsoft.com/office/powerpoint/2010/main" val="264908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8" grpId="0" animBg="1"/>
      <p:bldP spid="9" grpId="0" animBg="1"/>
      <p:bldP spid="30" grpId="0" animBg="1"/>
      <p:bldP spid="12" grpId="0" animBg="1"/>
      <p:bldP spid="13" grpId="0"/>
      <p:bldP spid="32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5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1778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857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dig_low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64" y="2812899"/>
            <a:ext cx="1638569" cy="23761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B548B6-720B-499C-B212-5E2AE3DD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18" y="3135025"/>
            <a:ext cx="1079182" cy="23761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751615" y="2747173"/>
            <a:ext cx="1942305" cy="10153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03234" y="344531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6606665" y="1599855"/>
            <a:ext cx="1964681" cy="437909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3" idx="3"/>
            <a:endCxn id="57" idx="3"/>
          </p:cNvCxnSpPr>
          <p:nvPr/>
        </p:nvCxnSpPr>
        <p:spPr>
          <a:xfrm>
            <a:off x="3672608" y="314748"/>
            <a:ext cx="5126741" cy="936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373188" y="1765750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!!freccina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cxnSpLocks/>
            <a:stCxn id="28" idx="4"/>
            <a:endCxn id="18" idx="1"/>
          </p:cNvCxnSpPr>
          <p:nvPr/>
        </p:nvCxnSpPr>
        <p:spPr>
          <a:xfrm rot="5400000">
            <a:off x="7560764" y="1923814"/>
            <a:ext cx="905579" cy="849093"/>
          </a:xfrm>
          <a:prstGeom prst="bentConnector3">
            <a:avLst>
              <a:gd name="adj1" fmla="val 162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DB6F9C2-8E95-44B2-912C-88961C624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49" y="1295443"/>
            <a:ext cx="3658202" cy="10716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35B84AD-8B12-4C6C-8798-CC922B9D5CC2}"/>
              </a:ext>
            </a:extLst>
          </p:cNvPr>
          <p:cNvSpPr/>
          <p:nvPr/>
        </p:nvSpPr>
        <p:spPr>
          <a:xfrm>
            <a:off x="3385820" y="1026759"/>
            <a:ext cx="3817620" cy="134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79F3CA9-B23F-466C-BABF-09642D6EAC27}"/>
              </a:ext>
            </a:extLst>
          </p:cNvPr>
          <p:cNvSpPr/>
          <p:nvPr/>
        </p:nvSpPr>
        <p:spPr>
          <a:xfrm>
            <a:off x="4523465" y="1026758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128E3DD-1EFF-44E9-807D-AD472C1A4415}"/>
              </a:ext>
            </a:extLst>
          </p:cNvPr>
          <p:cNvSpPr/>
          <p:nvPr/>
        </p:nvSpPr>
        <p:spPr>
          <a:xfrm>
            <a:off x="2762345" y="163473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AE4B70-DE80-4EB4-83C2-F0B6AE530DC9}"/>
              </a:ext>
            </a:extLst>
          </p:cNvPr>
          <p:cNvSpPr txBox="1"/>
          <p:nvPr/>
        </p:nvSpPr>
        <p:spPr>
          <a:xfrm>
            <a:off x="2785194" y="183943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EC3E33-DED9-4814-A322-5F24B3F62B05}"/>
              </a:ext>
            </a:extLst>
          </p:cNvPr>
          <p:cNvSpPr txBox="1"/>
          <p:nvPr/>
        </p:nvSpPr>
        <p:spPr>
          <a:xfrm>
            <a:off x="2762345" y="390096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9E4858B-3652-41AF-BA1A-80E312B858CA}"/>
              </a:ext>
            </a:extLst>
          </p:cNvPr>
          <p:cNvCxnSpPr>
            <a:stCxn id="12" idx="1"/>
          </p:cNvCxnSpPr>
          <p:nvPr/>
        </p:nvCxnSpPr>
        <p:spPr>
          <a:xfrm flipV="1">
            <a:off x="2762345" y="405390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</p:cNvCxnSpPr>
          <p:nvPr/>
        </p:nvCxnSpPr>
        <p:spPr>
          <a:xfrm>
            <a:off x="7203440" y="1831261"/>
            <a:ext cx="155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7E8DC1A2-03E8-432C-8470-3976D35F69EF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H="1">
            <a:off x="2751615" y="405392"/>
            <a:ext cx="10730" cy="2849453"/>
          </a:xfrm>
          <a:prstGeom prst="bentConnector3">
            <a:avLst>
              <a:gd name="adj1" fmla="val -1562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3A6DBF4D-FE79-4D3E-9638-AFB1E5347031}"/>
              </a:ext>
            </a:extLst>
          </p:cNvPr>
          <p:cNvSpPr/>
          <p:nvPr/>
        </p:nvSpPr>
        <p:spPr>
          <a:xfrm>
            <a:off x="8006081" y="54864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41857A-4E72-47DD-9F8A-E517211DBC6B}"/>
              </a:ext>
            </a:extLst>
          </p:cNvPr>
          <p:cNvSpPr/>
          <p:nvPr/>
        </p:nvSpPr>
        <p:spPr>
          <a:xfrm>
            <a:off x="8006081" y="79786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5883C92D-D5A8-4F24-94EE-61A6F33BAF67}"/>
              </a:ext>
            </a:extLst>
          </p:cNvPr>
          <p:cNvSpPr/>
          <p:nvPr/>
        </p:nvSpPr>
        <p:spPr>
          <a:xfrm>
            <a:off x="8006081" y="1053278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9CCCD93-F30B-48BD-92D4-250714440132}"/>
              </a:ext>
            </a:extLst>
          </p:cNvPr>
          <p:cNvSpPr/>
          <p:nvPr/>
        </p:nvSpPr>
        <p:spPr>
          <a:xfrm>
            <a:off x="8006685" y="1302029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618740C5-899F-4F3C-9A57-08941CF8C0DA}"/>
              </a:ext>
            </a:extLst>
          </p:cNvPr>
          <p:cNvSpPr/>
          <p:nvPr/>
        </p:nvSpPr>
        <p:spPr>
          <a:xfrm>
            <a:off x="8006685" y="1552534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1C286B4-753D-4056-9201-7863EC2A9AFF}"/>
              </a:ext>
            </a:extLst>
          </p:cNvPr>
          <p:cNvSpPr/>
          <p:nvPr/>
        </p:nvSpPr>
        <p:spPr>
          <a:xfrm>
            <a:off x="8006685" y="1806667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3F0A6C20-36FF-4209-B145-63F244E293D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9306" y="673251"/>
            <a:ext cx="186775" cy="163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5017C03-5574-4509-92F1-4B7181C0920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19306" y="922473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305B44B6-9B89-4C3F-BF12-36C5B8ED379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826915" y="1177889"/>
            <a:ext cx="179166" cy="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0306BB3-751E-4F95-8AAC-8F5AC01173B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26915" y="1426640"/>
            <a:ext cx="1797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CF821E2-C4CB-471E-96F0-467DBFE0F8A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807961" y="1676400"/>
            <a:ext cx="198724" cy="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6F8BC6C-9B4C-4AB2-8A01-232DA999E7E6}"/>
              </a:ext>
            </a:extLst>
          </p:cNvPr>
          <p:cNvCxnSpPr>
            <a:endCxn id="64" idx="1"/>
          </p:cNvCxnSpPr>
          <p:nvPr/>
        </p:nvCxnSpPr>
        <p:spPr>
          <a:xfrm>
            <a:off x="7807961" y="1928750"/>
            <a:ext cx="198724" cy="2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2778806" y="1089904"/>
            <a:ext cx="1049611" cy="164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freccina2">
            <a:extLst>
              <a:ext uri="{FF2B5EF4-FFF2-40B4-BE49-F238E27FC236}">
                <a16:creationId xmlns:a16="http://schemas.microsoft.com/office/drawing/2014/main" id="{70BDC7B9-8E97-4F70-831E-5C9566329F0D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208891" y="1830661"/>
            <a:ext cx="164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4599;p49">
            <a:extLst>
              <a:ext uri="{FF2B5EF4-FFF2-40B4-BE49-F238E27FC236}">
                <a16:creationId xmlns:a16="http://schemas.microsoft.com/office/drawing/2014/main" id="{95899470-B6B3-432A-9261-E5401FAB4AA0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10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067A2C2-D412-4F85-AB72-90EAAD0365E8}"/>
              </a:ext>
            </a:extLst>
          </p:cNvPr>
          <p:cNvSpPr/>
          <p:nvPr/>
        </p:nvSpPr>
        <p:spPr>
          <a:xfrm>
            <a:off x="8006282" y="2052718"/>
            <a:ext cx="206255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7168369-6ADB-48FC-B2CE-6379CD456521}"/>
              </a:ext>
            </a:extLst>
          </p:cNvPr>
          <p:cNvSpPr/>
          <p:nvPr/>
        </p:nvSpPr>
        <p:spPr>
          <a:xfrm>
            <a:off x="8006383" y="229877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9721D453-C3D0-4EEB-A775-94868A43866E}"/>
              </a:ext>
            </a:extLst>
          </p:cNvPr>
          <p:cNvSpPr/>
          <p:nvPr/>
        </p:nvSpPr>
        <p:spPr>
          <a:xfrm>
            <a:off x="8006081" y="2541985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045D2A-D3CB-4E58-AB8F-A51D0EAFB9B5}"/>
              </a:ext>
            </a:extLst>
          </p:cNvPr>
          <p:cNvSpPr/>
          <p:nvPr/>
        </p:nvSpPr>
        <p:spPr>
          <a:xfrm>
            <a:off x="8004586" y="279260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7B7798A-DBCA-4001-A8F7-B86458B1AB6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08162" y="2177329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3A595592-5FEC-49C8-8EE7-78B76DB0A611}"/>
              </a:ext>
            </a:extLst>
          </p:cNvPr>
          <p:cNvCxnSpPr>
            <a:endCxn id="49" idx="1"/>
          </p:cNvCxnSpPr>
          <p:nvPr/>
        </p:nvCxnSpPr>
        <p:spPr>
          <a:xfrm>
            <a:off x="7808263" y="2423381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B34A842-7579-4F56-990D-D85AE66E102D}"/>
              </a:ext>
            </a:extLst>
          </p:cNvPr>
          <p:cNvCxnSpPr>
            <a:endCxn id="50" idx="1"/>
          </p:cNvCxnSpPr>
          <p:nvPr/>
        </p:nvCxnSpPr>
        <p:spPr>
          <a:xfrm>
            <a:off x="7819306" y="2666596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51B345BA-A3A7-49E1-9BB4-8E33FC63B08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806466" y="2773452"/>
            <a:ext cx="198120" cy="143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F460BBCA-1745-4CDC-A315-ECDBDEA10213}"/>
              </a:ext>
            </a:extLst>
          </p:cNvPr>
          <p:cNvSpPr/>
          <p:nvPr/>
        </p:nvSpPr>
        <p:spPr>
          <a:xfrm rot="16200000">
            <a:off x="8284383" y="1611861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A1DB1DB-9DA3-458E-9672-5475DB5C3862}"/>
              </a:ext>
            </a:extLst>
          </p:cNvPr>
          <p:cNvCxnSpPr>
            <a:cxnSpLocks/>
            <a:endCxn id="28" idx="6"/>
          </p:cNvCxnSpPr>
          <p:nvPr/>
        </p:nvCxnSpPr>
        <p:spPr>
          <a:xfrm flipH="1">
            <a:off x="8503009" y="1830661"/>
            <a:ext cx="142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!!sfera2">
            <a:extLst>
              <a:ext uri="{FF2B5EF4-FFF2-40B4-BE49-F238E27FC236}">
                <a16:creationId xmlns:a16="http://schemas.microsoft.com/office/drawing/2014/main" id="{1773CAFB-D70E-48CC-8367-A57DB7FFE517}"/>
              </a:ext>
            </a:extLst>
          </p:cNvPr>
          <p:cNvSpPr/>
          <p:nvPr/>
        </p:nvSpPr>
        <p:spPr>
          <a:xfrm>
            <a:off x="2313877" y="27683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testo, interni, computer, scrivania&#10;&#10;Descrizione generata automaticamente">
            <a:extLst>
              <a:ext uri="{FF2B5EF4-FFF2-40B4-BE49-F238E27FC236}">
                <a16:creationId xmlns:a16="http://schemas.microsoft.com/office/drawing/2014/main" id="{9FBC99FD-FC3B-4033-B7C8-A99EA411F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501" y="217700"/>
            <a:ext cx="6062209" cy="34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6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!!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D64A06AD-A111-440D-9E7E-5CABC32E5BA5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249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GESTURE RECOGNITION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425545"/>
              </p:ext>
            </p:extLst>
          </p:nvPr>
        </p:nvGraphicFramePr>
        <p:xfrm>
          <a:off x="201386" y="1485243"/>
          <a:ext cx="4769440" cy="3474480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418">
                  <a:extLst>
                    <a:ext uri="{9D8B030D-6E8A-4147-A177-3AD203B41FA5}">
                      <a16:colId xmlns:a16="http://schemas.microsoft.com/office/drawing/2014/main" val="2636844063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PEAK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MEMORY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USE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kB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86.13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0.99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86.26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1.54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1.03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1.11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87.61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3.45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86.50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3.26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88.47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E82D7A8-C02B-4F19-885B-3C5D6A8D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06" y="1174242"/>
            <a:ext cx="3235833" cy="21572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1B9445-5D95-48AD-9298-A9F9F441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40" y="3076041"/>
            <a:ext cx="2202860" cy="22028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487138-37FC-4B06-9304-E42F0749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41" y="3076041"/>
            <a:ext cx="2202860" cy="2202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CC49676-4ED1-41BD-B606-9E4010ED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06" y="1174243"/>
            <a:ext cx="3235833" cy="21572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0BD40A-C416-4690-9D20-A7E624127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139" y="3076041"/>
            <a:ext cx="2202862" cy="22028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0025AD6-7F44-42ED-8575-C9176A78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906" y="1174240"/>
            <a:ext cx="3235833" cy="21572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889A13B-D885-4E61-8582-1DD11825C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906" y="1174238"/>
            <a:ext cx="3235833" cy="21572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F4BB98-E46E-4729-962F-79E2655319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1138" y="3076039"/>
            <a:ext cx="2202860" cy="2202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BE2AF2F-FEAE-45C8-941B-E53EAC05E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6905" y="1180716"/>
            <a:ext cx="3235833" cy="215722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36B005C-C63A-46D7-9275-A732150C2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134" y="3076041"/>
            <a:ext cx="2202859" cy="220285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F0A99F2-C639-4033-84A7-A1B192928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6905" y="1167762"/>
            <a:ext cx="3245547" cy="216369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1A8B945-2C86-4008-BEE0-B361D4CDC5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134" y="3076038"/>
            <a:ext cx="2202862" cy="220286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DB63C4-5902-46C2-941D-353B778B36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1420" y="3066327"/>
            <a:ext cx="2212573" cy="221257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2CF65DE-C9AC-4FCA-BC5E-DE08F61D20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7191" y="1174235"/>
            <a:ext cx="3245547" cy="2163698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781D93A-DF1B-4EA6-81CA-BF1031855789}"/>
              </a:ext>
            </a:extLst>
          </p:cNvPr>
          <p:cNvSpPr/>
          <p:nvPr/>
        </p:nvSpPr>
        <p:spPr>
          <a:xfrm>
            <a:off x="401548" y="2446660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6F35B4D-5349-4146-B64C-D860FEF3B203}"/>
              </a:ext>
            </a:extLst>
          </p:cNvPr>
          <p:cNvSpPr/>
          <p:nvPr/>
        </p:nvSpPr>
        <p:spPr>
          <a:xfrm>
            <a:off x="287248" y="282585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D7FD415-A96C-4E9F-8211-F6514257FE70}"/>
              </a:ext>
            </a:extLst>
          </p:cNvPr>
          <p:cNvSpPr/>
          <p:nvPr/>
        </p:nvSpPr>
        <p:spPr>
          <a:xfrm>
            <a:off x="287248" y="3205058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3E56201-320A-4F29-85B0-CEF866058DD9}"/>
              </a:ext>
            </a:extLst>
          </p:cNvPr>
          <p:cNvSpPr/>
          <p:nvPr/>
        </p:nvSpPr>
        <p:spPr>
          <a:xfrm>
            <a:off x="287248" y="3533166"/>
            <a:ext cx="1389152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28213D1-2F5E-4B37-B1D9-EA9756AA485F}"/>
              </a:ext>
            </a:extLst>
          </p:cNvPr>
          <p:cNvSpPr/>
          <p:nvPr/>
        </p:nvSpPr>
        <p:spPr>
          <a:xfrm>
            <a:off x="287247" y="392243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19DE37B-9FCD-4FB6-B6E3-6B757C9CC954}"/>
              </a:ext>
            </a:extLst>
          </p:cNvPr>
          <p:cNvSpPr/>
          <p:nvPr/>
        </p:nvSpPr>
        <p:spPr>
          <a:xfrm>
            <a:off x="317795" y="429418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B10B663-1002-4393-A762-031583DF1BE7}"/>
              </a:ext>
            </a:extLst>
          </p:cNvPr>
          <p:cNvSpPr/>
          <p:nvPr/>
        </p:nvSpPr>
        <p:spPr>
          <a:xfrm>
            <a:off x="317794" y="464868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C5C65CD-B790-44E3-B1A8-596D39340EDE}"/>
              </a:ext>
            </a:extLst>
          </p:cNvPr>
          <p:cNvSpPr/>
          <p:nvPr/>
        </p:nvSpPr>
        <p:spPr>
          <a:xfrm>
            <a:off x="1876562" y="244666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F20682E-148F-485A-8A16-CBC3367CC071}"/>
              </a:ext>
            </a:extLst>
          </p:cNvPr>
          <p:cNvSpPr/>
          <p:nvPr/>
        </p:nvSpPr>
        <p:spPr>
          <a:xfrm>
            <a:off x="1891290" y="2816148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6998B0F3-92F8-44AA-9F86-FC763829A68F}"/>
              </a:ext>
            </a:extLst>
          </p:cNvPr>
          <p:cNvSpPr/>
          <p:nvPr/>
        </p:nvSpPr>
        <p:spPr>
          <a:xfrm>
            <a:off x="1857229" y="320224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D81A9DB-42A1-4AF4-9734-451E1F569650}"/>
              </a:ext>
            </a:extLst>
          </p:cNvPr>
          <p:cNvSpPr/>
          <p:nvPr/>
        </p:nvSpPr>
        <p:spPr>
          <a:xfrm>
            <a:off x="1908609" y="3533166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00E1CD5-42F9-4D41-AE79-67C99DF01577}"/>
              </a:ext>
            </a:extLst>
          </p:cNvPr>
          <p:cNvSpPr/>
          <p:nvPr/>
        </p:nvSpPr>
        <p:spPr>
          <a:xfrm>
            <a:off x="1885192" y="3902654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12E3D01-DAEA-46D5-974A-5FE1DECDC089}"/>
              </a:ext>
            </a:extLst>
          </p:cNvPr>
          <p:cNvSpPr/>
          <p:nvPr/>
        </p:nvSpPr>
        <p:spPr>
          <a:xfrm>
            <a:off x="1857228" y="4272142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3B90B08-EC6D-41FC-886D-AD7D93660957}"/>
              </a:ext>
            </a:extLst>
          </p:cNvPr>
          <p:cNvSpPr/>
          <p:nvPr/>
        </p:nvSpPr>
        <p:spPr>
          <a:xfrm>
            <a:off x="1867992" y="4644109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E3C3425-49EC-418F-92DE-8C072E4F6F18}"/>
              </a:ext>
            </a:extLst>
          </p:cNvPr>
          <p:cNvSpPr/>
          <p:nvPr/>
        </p:nvSpPr>
        <p:spPr>
          <a:xfrm>
            <a:off x="3192046" y="244666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F5C28B96-7CAC-45F4-9453-7437E9686521}"/>
              </a:ext>
            </a:extLst>
          </p:cNvPr>
          <p:cNvSpPr/>
          <p:nvPr/>
        </p:nvSpPr>
        <p:spPr>
          <a:xfrm>
            <a:off x="3195698" y="281614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B1CD206-C345-45C8-9420-C250F28B12EF}"/>
              </a:ext>
            </a:extLst>
          </p:cNvPr>
          <p:cNvSpPr/>
          <p:nvPr/>
        </p:nvSpPr>
        <p:spPr>
          <a:xfrm>
            <a:off x="3159054" y="321284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753EF672-9C48-42D4-ACFD-8D59690445AF}"/>
              </a:ext>
            </a:extLst>
          </p:cNvPr>
          <p:cNvSpPr/>
          <p:nvPr/>
        </p:nvSpPr>
        <p:spPr>
          <a:xfrm>
            <a:off x="3159054" y="356449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4E196894-8E8F-4DDC-B139-0C2078C535B5}"/>
              </a:ext>
            </a:extLst>
          </p:cNvPr>
          <p:cNvSpPr/>
          <p:nvPr/>
        </p:nvSpPr>
        <p:spPr>
          <a:xfrm>
            <a:off x="3201759" y="3901445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D5F147D-C418-439A-8A6B-6CA15DFA7446}"/>
              </a:ext>
            </a:extLst>
          </p:cNvPr>
          <p:cNvSpPr/>
          <p:nvPr/>
        </p:nvSpPr>
        <p:spPr>
          <a:xfrm>
            <a:off x="3175382" y="426211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5FDE4322-0268-4CC5-9E25-10E85470A443}"/>
              </a:ext>
            </a:extLst>
          </p:cNvPr>
          <p:cNvSpPr/>
          <p:nvPr/>
        </p:nvSpPr>
        <p:spPr>
          <a:xfrm>
            <a:off x="3194716" y="4630151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DDE6D5CB-67BA-40FB-993A-E9C5F19B2D20}"/>
              </a:ext>
            </a:extLst>
          </p:cNvPr>
          <p:cNvSpPr/>
          <p:nvPr/>
        </p:nvSpPr>
        <p:spPr>
          <a:xfrm>
            <a:off x="4181088" y="2447098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207E7C-714F-4B13-BC38-238F686A8917}"/>
              </a:ext>
            </a:extLst>
          </p:cNvPr>
          <p:cNvSpPr/>
          <p:nvPr/>
        </p:nvSpPr>
        <p:spPr>
          <a:xfrm>
            <a:off x="4189348" y="28283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590464D4-01CF-468D-BEBC-F0F5BEAD86DA}"/>
              </a:ext>
            </a:extLst>
          </p:cNvPr>
          <p:cNvSpPr/>
          <p:nvPr/>
        </p:nvSpPr>
        <p:spPr>
          <a:xfrm>
            <a:off x="4226508" y="319942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F70676EF-2376-4E65-9279-2520E216A6AD}"/>
              </a:ext>
            </a:extLst>
          </p:cNvPr>
          <p:cNvSpPr/>
          <p:nvPr/>
        </p:nvSpPr>
        <p:spPr>
          <a:xfrm>
            <a:off x="4226508" y="35331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8C896684-DA11-40F6-8E53-9C8062517C98}"/>
              </a:ext>
            </a:extLst>
          </p:cNvPr>
          <p:cNvSpPr/>
          <p:nvPr/>
        </p:nvSpPr>
        <p:spPr>
          <a:xfrm>
            <a:off x="4180276" y="390951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19800ED-7DB3-4A50-9EA8-055B6C7D8BBE}"/>
              </a:ext>
            </a:extLst>
          </p:cNvPr>
          <p:cNvSpPr/>
          <p:nvPr/>
        </p:nvSpPr>
        <p:spPr>
          <a:xfrm>
            <a:off x="4275606" y="430226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B3A71D5-391D-4A86-A380-D6A402E91629}"/>
              </a:ext>
            </a:extLst>
          </p:cNvPr>
          <p:cNvSpPr/>
          <p:nvPr/>
        </p:nvSpPr>
        <p:spPr>
          <a:xfrm>
            <a:off x="4208255" y="462623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Google Shape;4599;p49">
            <a:extLst>
              <a:ext uri="{FF2B5EF4-FFF2-40B4-BE49-F238E27FC236}">
                <a16:creationId xmlns:a16="http://schemas.microsoft.com/office/drawing/2014/main" id="{E2726A5F-2BAF-4C51-AD39-0524A99FD60F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12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5BC86AE-FDF3-476F-9C12-2E596E57F47F}"/>
              </a:ext>
            </a:extLst>
          </p:cNvPr>
          <p:cNvCxnSpPr/>
          <p:nvPr/>
        </p:nvCxnSpPr>
        <p:spPr>
          <a:xfrm flipH="1">
            <a:off x="5026325" y="4802038"/>
            <a:ext cx="914400" cy="0"/>
          </a:xfrm>
          <a:prstGeom prst="straightConnector1">
            <a:avLst/>
          </a:prstGeom>
          <a:ln w="57150">
            <a:solidFill>
              <a:srgbClr val="1CB4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07FDD009-6F92-45A4-959E-C7067D90E68D}"/>
              </a:ext>
            </a:extLst>
          </p:cNvPr>
          <p:cNvCxnSpPr/>
          <p:nvPr/>
        </p:nvCxnSpPr>
        <p:spPr>
          <a:xfrm flipH="1">
            <a:off x="5026325" y="2613804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olo 15">
            <a:extLst>
              <a:ext uri="{FF2B5EF4-FFF2-40B4-BE49-F238E27FC236}">
                <a16:creationId xmlns:a16="http://schemas.microsoft.com/office/drawing/2014/main" id="{84C2F7FA-634C-421E-8342-869D098ED4EF}"/>
              </a:ext>
            </a:extLst>
          </p:cNvPr>
          <p:cNvSpPr txBox="1">
            <a:spLocks/>
          </p:cNvSpPr>
          <p:nvPr/>
        </p:nvSpPr>
        <p:spPr>
          <a:xfrm>
            <a:off x="6063184" y="4613845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1CB45A"/>
                </a:solidFill>
              </a:rPr>
              <a:t>BEST METHOD</a:t>
            </a:r>
          </a:p>
        </p:txBody>
      </p:sp>
      <p:sp>
        <p:nvSpPr>
          <p:cNvPr id="69" name="Titolo 15">
            <a:extLst>
              <a:ext uri="{FF2B5EF4-FFF2-40B4-BE49-F238E27FC236}">
                <a16:creationId xmlns:a16="http://schemas.microsoft.com/office/drawing/2014/main" id="{2E813C74-F440-46D2-BE28-9AE233501E5F}"/>
              </a:ext>
            </a:extLst>
          </p:cNvPr>
          <p:cNvSpPr txBox="1">
            <a:spLocks/>
          </p:cNvSpPr>
          <p:nvPr/>
        </p:nvSpPr>
        <p:spPr>
          <a:xfrm>
            <a:off x="5991545" y="2425611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FF0000"/>
                </a:solidFill>
              </a:rPr>
              <a:t>WORST METHOD</a:t>
            </a:r>
          </a:p>
        </p:txBody>
      </p:sp>
    </p:spTree>
    <p:extLst>
      <p:ext uri="{BB962C8B-B14F-4D97-AF65-F5344CB8AC3E}">
        <p14:creationId xmlns:p14="http://schemas.microsoft.com/office/powerpoint/2010/main" val="353320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IMAGE CLASSIFICATION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312408"/>
              </p:ext>
            </p:extLst>
          </p:nvPr>
        </p:nvGraphicFramePr>
        <p:xfrm>
          <a:off x="203282" y="1488311"/>
          <a:ext cx="3774022" cy="3350797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3.02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95.40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93.09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4.24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95.20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4.86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94.99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5.20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95.70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FA486B09-18F7-437B-BC80-8A8B7A51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0" y="2801889"/>
            <a:ext cx="2402961" cy="24029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2D689F7-A16D-4529-B351-767C4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935" y="1020302"/>
            <a:ext cx="3361065" cy="206834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4E6E9D0-8987-41C8-BCC5-2E3FC31BF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35" y="1020302"/>
            <a:ext cx="3361067" cy="206834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26E2A46-A38B-40DA-8E8F-18FADD069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738" y="2801888"/>
            <a:ext cx="2402961" cy="24029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B06A182-F83E-42D9-94AF-B6769BEC6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934" y="1020301"/>
            <a:ext cx="3361068" cy="20683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88245D-1201-4933-950B-D1E125671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735" y="2801109"/>
            <a:ext cx="2402963" cy="240296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627522F-A586-4566-81E9-C934F5BA7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933" y="1019522"/>
            <a:ext cx="3361067" cy="206834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038C856-C3C9-4BC0-BC7A-8982E118F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32" y="2808106"/>
            <a:ext cx="2395966" cy="2395966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606CDEBE-4DFC-4370-83FE-C3BCA152E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933" y="1018741"/>
            <a:ext cx="3361067" cy="2068349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B1818C-EC75-4B66-94C1-907996572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3955" y="2800331"/>
            <a:ext cx="2410735" cy="2410735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AD2B33EA-4B28-42C9-9CA1-FE70DFB7A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2932" y="1011747"/>
            <a:ext cx="3361068" cy="206835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AFBA7546-0304-49D2-81A0-D5E4ADB6A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963" y="2793337"/>
            <a:ext cx="2410735" cy="2410735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C67B577A-957B-4426-9D2F-0E9E04886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2931" y="1027511"/>
            <a:ext cx="3361069" cy="206835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19FE317-CE5E-413F-9E65-BF31D02C6D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3953" y="2786343"/>
            <a:ext cx="2403745" cy="2403745"/>
          </a:xfrm>
          <a:prstGeom prst="rect">
            <a:avLst/>
          </a:prstGeom>
        </p:spPr>
      </p:pic>
      <p:sp>
        <p:nvSpPr>
          <p:cNvPr id="78" name="Rettangolo 77">
            <a:extLst>
              <a:ext uri="{FF2B5EF4-FFF2-40B4-BE49-F238E27FC236}">
                <a16:creationId xmlns:a16="http://schemas.microsoft.com/office/drawing/2014/main" id="{E8C93AF6-E3EB-4F2A-8A79-CE83F0869DF6}"/>
              </a:ext>
            </a:extLst>
          </p:cNvPr>
          <p:cNvSpPr/>
          <p:nvPr/>
        </p:nvSpPr>
        <p:spPr>
          <a:xfrm>
            <a:off x="615043" y="2396801"/>
            <a:ext cx="789214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D4ED50F2-2BA9-4B80-9C06-81BC37DCB77F}"/>
              </a:ext>
            </a:extLst>
          </p:cNvPr>
          <p:cNvSpPr/>
          <p:nvPr/>
        </p:nvSpPr>
        <p:spPr>
          <a:xfrm>
            <a:off x="397329" y="2749930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A92A7AB6-A74B-4F5C-85C9-018E6E62FAFF}"/>
              </a:ext>
            </a:extLst>
          </p:cNvPr>
          <p:cNvSpPr/>
          <p:nvPr/>
        </p:nvSpPr>
        <p:spPr>
          <a:xfrm>
            <a:off x="435429" y="3103059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51CE54A1-DAAA-4994-AEAE-AEDB6C2F274C}"/>
              </a:ext>
            </a:extLst>
          </p:cNvPr>
          <p:cNvSpPr/>
          <p:nvPr/>
        </p:nvSpPr>
        <p:spPr>
          <a:xfrm>
            <a:off x="315685" y="3483308"/>
            <a:ext cx="135527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2B6C7A22-FA6C-4070-815C-F9CE8B6B9919}"/>
              </a:ext>
            </a:extLst>
          </p:cNvPr>
          <p:cNvSpPr/>
          <p:nvPr/>
        </p:nvSpPr>
        <p:spPr>
          <a:xfrm>
            <a:off x="365089" y="38132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A9C5A041-4D2E-4CA1-AC9A-B831C62CD9D7}"/>
              </a:ext>
            </a:extLst>
          </p:cNvPr>
          <p:cNvSpPr/>
          <p:nvPr/>
        </p:nvSpPr>
        <p:spPr>
          <a:xfrm>
            <a:off x="435429" y="41895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0C48255-3BF1-443B-A50F-40B0A58A9674}"/>
              </a:ext>
            </a:extLst>
          </p:cNvPr>
          <p:cNvSpPr/>
          <p:nvPr/>
        </p:nvSpPr>
        <p:spPr>
          <a:xfrm>
            <a:off x="372078" y="4543178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FA73F091-7700-4D75-8229-320C84826C41}"/>
              </a:ext>
            </a:extLst>
          </p:cNvPr>
          <p:cNvSpPr/>
          <p:nvPr/>
        </p:nvSpPr>
        <p:spPr>
          <a:xfrm>
            <a:off x="1978491" y="2371531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BFC35AD3-C558-41FD-8B0B-C756EF1ACBB9}"/>
              </a:ext>
            </a:extLst>
          </p:cNvPr>
          <p:cNvSpPr/>
          <p:nvPr/>
        </p:nvSpPr>
        <p:spPr>
          <a:xfrm flipV="1">
            <a:off x="2049248" y="27499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41C61E79-7404-4560-8AB5-C4770D968AB0}"/>
              </a:ext>
            </a:extLst>
          </p:cNvPr>
          <p:cNvSpPr/>
          <p:nvPr/>
        </p:nvSpPr>
        <p:spPr>
          <a:xfrm>
            <a:off x="1978491" y="3114723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6E1F59AE-3B81-4C4C-AC42-0B792936B027}"/>
              </a:ext>
            </a:extLst>
          </p:cNvPr>
          <p:cNvSpPr/>
          <p:nvPr/>
        </p:nvSpPr>
        <p:spPr>
          <a:xfrm>
            <a:off x="1978491" y="344186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D81EADE-57FA-493B-BB33-28416FCA0B1F}"/>
              </a:ext>
            </a:extLst>
          </p:cNvPr>
          <p:cNvSpPr/>
          <p:nvPr/>
        </p:nvSpPr>
        <p:spPr>
          <a:xfrm>
            <a:off x="1978491" y="3815199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9EA3D90B-796D-463F-84BC-32210808E907}"/>
              </a:ext>
            </a:extLst>
          </p:cNvPr>
          <p:cNvSpPr/>
          <p:nvPr/>
        </p:nvSpPr>
        <p:spPr>
          <a:xfrm>
            <a:off x="1978491" y="4189566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2781C64-77B2-45DB-B268-887FFB66984E}"/>
              </a:ext>
            </a:extLst>
          </p:cNvPr>
          <p:cNvSpPr/>
          <p:nvPr/>
        </p:nvSpPr>
        <p:spPr>
          <a:xfrm>
            <a:off x="2012209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12D835E3-C292-463E-850A-ADA77A3C3712}"/>
              </a:ext>
            </a:extLst>
          </p:cNvPr>
          <p:cNvSpPr/>
          <p:nvPr/>
        </p:nvSpPr>
        <p:spPr>
          <a:xfrm>
            <a:off x="3066014" y="23715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A73C51D-87E9-47FA-AA70-5628FC112957}"/>
              </a:ext>
            </a:extLst>
          </p:cNvPr>
          <p:cNvSpPr/>
          <p:nvPr/>
        </p:nvSpPr>
        <p:spPr>
          <a:xfrm>
            <a:off x="3024555" y="272566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BE744CB-12B0-4546-A133-54456CE19811}"/>
              </a:ext>
            </a:extLst>
          </p:cNvPr>
          <p:cNvSpPr/>
          <p:nvPr/>
        </p:nvSpPr>
        <p:spPr>
          <a:xfrm>
            <a:off x="3066014" y="3090207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44F4CBD-2A35-46E1-B6E2-6C16CC141DBE}"/>
              </a:ext>
            </a:extLst>
          </p:cNvPr>
          <p:cNvSpPr/>
          <p:nvPr/>
        </p:nvSpPr>
        <p:spPr>
          <a:xfrm>
            <a:off x="3002609" y="346331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92677A8-6A95-44FB-8233-4C1E5FE01704}"/>
              </a:ext>
            </a:extLst>
          </p:cNvPr>
          <p:cNvSpPr/>
          <p:nvPr/>
        </p:nvSpPr>
        <p:spPr>
          <a:xfrm>
            <a:off x="3058189" y="380888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B6C4CC-56BE-4F00-B6AC-AA818A37D718}"/>
              </a:ext>
            </a:extLst>
          </p:cNvPr>
          <p:cNvSpPr/>
          <p:nvPr/>
        </p:nvSpPr>
        <p:spPr>
          <a:xfrm>
            <a:off x="3066014" y="4177635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F616D0F-E40D-487B-9B89-F53A76940591}"/>
              </a:ext>
            </a:extLst>
          </p:cNvPr>
          <p:cNvSpPr/>
          <p:nvPr/>
        </p:nvSpPr>
        <p:spPr>
          <a:xfrm>
            <a:off x="3086464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E2F0696B-B8B6-4A5A-921E-CC9004A60A15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13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9F64B17-AC7D-490D-96EE-6D3903A1F9CF}"/>
              </a:ext>
            </a:extLst>
          </p:cNvPr>
          <p:cNvCxnSpPr/>
          <p:nvPr/>
        </p:nvCxnSpPr>
        <p:spPr>
          <a:xfrm flipH="1">
            <a:off x="4038709" y="4673704"/>
            <a:ext cx="914400" cy="0"/>
          </a:xfrm>
          <a:prstGeom prst="straightConnector1">
            <a:avLst/>
          </a:prstGeom>
          <a:ln w="57150">
            <a:solidFill>
              <a:srgbClr val="1CB4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13650F5-B3BE-4C51-A174-1EDBB6DF5C5E}"/>
              </a:ext>
            </a:extLst>
          </p:cNvPr>
          <p:cNvCxnSpPr/>
          <p:nvPr/>
        </p:nvCxnSpPr>
        <p:spPr>
          <a:xfrm flipH="1">
            <a:off x="4030383" y="3586729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15">
            <a:extLst>
              <a:ext uri="{FF2B5EF4-FFF2-40B4-BE49-F238E27FC236}">
                <a16:creationId xmlns:a16="http://schemas.microsoft.com/office/drawing/2014/main" id="{550922F1-6E10-47C5-8A13-0510939C0316}"/>
              </a:ext>
            </a:extLst>
          </p:cNvPr>
          <p:cNvSpPr txBox="1">
            <a:spLocks/>
          </p:cNvSpPr>
          <p:nvPr/>
        </p:nvSpPr>
        <p:spPr>
          <a:xfrm>
            <a:off x="5075568" y="4485511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1CB45A"/>
                </a:solidFill>
              </a:rPr>
              <a:t>BEST METHOD</a:t>
            </a:r>
          </a:p>
        </p:txBody>
      </p:sp>
      <p:sp>
        <p:nvSpPr>
          <p:cNvPr id="48" name="Titolo 15">
            <a:extLst>
              <a:ext uri="{FF2B5EF4-FFF2-40B4-BE49-F238E27FC236}">
                <a16:creationId xmlns:a16="http://schemas.microsoft.com/office/drawing/2014/main" id="{84E57CAB-6E01-4666-9D86-FC28B1F60B71}"/>
              </a:ext>
            </a:extLst>
          </p:cNvPr>
          <p:cNvSpPr txBox="1">
            <a:spLocks/>
          </p:cNvSpPr>
          <p:nvPr/>
        </p:nvSpPr>
        <p:spPr>
          <a:xfrm>
            <a:off x="4995603" y="3398536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FF0000"/>
                </a:solidFill>
              </a:rPr>
              <a:t>WORST METHOD</a:t>
            </a:r>
          </a:p>
        </p:txBody>
      </p:sp>
    </p:spTree>
    <p:extLst>
      <p:ext uri="{BB962C8B-B14F-4D97-AF65-F5344CB8AC3E}">
        <p14:creationId xmlns:p14="http://schemas.microsoft.com/office/powerpoint/2010/main" val="882121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 DISCUSSION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C8BA62F-D16B-44E8-BB75-90A28BA9F069}"/>
              </a:ext>
            </a:extLst>
          </p:cNvPr>
          <p:cNvSpPr txBox="1">
            <a:spLocks/>
          </p:cNvSpPr>
          <p:nvPr/>
        </p:nvSpPr>
        <p:spPr>
          <a:xfrm>
            <a:off x="1496531" y="2097659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Continual</a:t>
            </a:r>
            <a:r>
              <a:rPr lang="it-IT" dirty="0"/>
              <a:t> learning has </a:t>
            </a:r>
            <a:r>
              <a:rPr lang="it-IT" dirty="0" err="1"/>
              <a:t>been</a:t>
            </a:r>
            <a:r>
              <a:rPr lang="it-IT" dirty="0"/>
              <a:t> </a:t>
            </a:r>
          </a:p>
          <a:p>
            <a:pPr marL="0" indent="0" algn="l"/>
            <a:r>
              <a:rPr lang="it-IT" dirty="0" err="1"/>
              <a:t>succesfully</a:t>
            </a:r>
            <a:r>
              <a:rPr lang="it-IT" dirty="0"/>
              <a:t> implemented on MCU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0D2D2FB-C84F-4682-8FBB-67A0FB4636EF}"/>
              </a:ext>
            </a:extLst>
          </p:cNvPr>
          <p:cNvSpPr/>
          <p:nvPr/>
        </p:nvSpPr>
        <p:spPr>
          <a:xfrm>
            <a:off x="1328069" y="223119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866ED287-C47A-44B8-9AA6-493D2B9BCCFB}"/>
              </a:ext>
            </a:extLst>
          </p:cNvPr>
          <p:cNvSpPr txBox="1">
            <a:spLocks/>
          </p:cNvSpPr>
          <p:nvPr/>
        </p:nvSpPr>
        <p:spPr>
          <a:xfrm>
            <a:off x="1496530" y="2774166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 of the models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satisfiyng</a:t>
            </a:r>
            <a:endParaRPr lang="it-IT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F448272D-3FF4-417D-9E85-EC6CCBA30D26}"/>
              </a:ext>
            </a:extLst>
          </p:cNvPr>
          <p:cNvSpPr txBox="1">
            <a:spLocks/>
          </p:cNvSpPr>
          <p:nvPr/>
        </p:nvSpPr>
        <p:spPr>
          <a:xfrm>
            <a:off x="1496530" y="3450674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All </a:t>
            </a:r>
            <a:r>
              <a:rPr lang="it-IT" dirty="0" err="1"/>
              <a:t>algorithms</a:t>
            </a:r>
            <a:r>
              <a:rPr lang="it-IT" dirty="0"/>
              <a:t> are good for </a:t>
            </a:r>
            <a:r>
              <a:rPr lang="it-IT" dirty="0" err="1"/>
              <a:t>continual</a:t>
            </a:r>
            <a:r>
              <a:rPr lang="it-IT" dirty="0"/>
              <a:t> learning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A256B9A7-3425-4CBD-A13F-C6A25D202E5E}"/>
              </a:ext>
            </a:extLst>
          </p:cNvPr>
          <p:cNvSpPr txBox="1">
            <a:spLocks/>
          </p:cNvSpPr>
          <p:nvPr/>
        </p:nvSpPr>
        <p:spPr>
          <a:xfrm>
            <a:off x="1496530" y="4125775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Best strategy </a:t>
            </a:r>
            <a:r>
              <a:rPr lang="it-IT" dirty="0" err="1"/>
              <a:t>is</a:t>
            </a:r>
            <a:r>
              <a:rPr lang="it-IT" dirty="0"/>
              <a:t> CWR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BA340A76-7DEA-43FC-9D97-74F5E40C6CF9}"/>
              </a:ext>
            </a:extLst>
          </p:cNvPr>
          <p:cNvSpPr txBox="1">
            <a:spLocks/>
          </p:cNvSpPr>
          <p:nvPr/>
        </p:nvSpPr>
        <p:spPr>
          <a:xfrm>
            <a:off x="5163012" y="2119661"/>
            <a:ext cx="2986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The tests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in </a:t>
            </a:r>
            <a:r>
              <a:rPr lang="it-IT" dirty="0" err="1"/>
              <a:t>supervised</a:t>
            </a:r>
            <a:r>
              <a:rPr lang="it-IT" dirty="0"/>
              <a:t> settings</a:t>
            </a:r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83650B3B-017E-4387-9C32-DFE352CEAAAC}"/>
              </a:ext>
            </a:extLst>
          </p:cNvPr>
          <p:cNvSpPr txBox="1">
            <a:spLocks/>
          </p:cNvSpPr>
          <p:nvPr/>
        </p:nvSpPr>
        <p:spPr>
          <a:xfrm>
            <a:off x="5163012" y="2774166"/>
            <a:ext cx="31669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a drop in </a:t>
            </a:r>
            <a:r>
              <a:rPr lang="it-IT" dirty="0" err="1"/>
              <a:t>accuracy</a:t>
            </a:r>
            <a:r>
              <a:rPr lang="it-IT" dirty="0"/>
              <a:t> when </a:t>
            </a:r>
            <a:r>
              <a:rPr lang="it-IT" dirty="0" err="1"/>
              <a:t>compared</a:t>
            </a:r>
            <a:r>
              <a:rPr lang="it-IT" dirty="0"/>
              <a:t> to </a:t>
            </a:r>
            <a:r>
              <a:rPr lang="it-IT" dirty="0" err="1"/>
              <a:t>original</a:t>
            </a:r>
            <a:endParaRPr lang="it-IT" dirty="0"/>
          </a:p>
        </p:txBody>
      </p:sp>
      <p:sp>
        <p:nvSpPr>
          <p:cNvPr id="11" name="Google Shape;4352;p35">
            <a:extLst>
              <a:ext uri="{FF2B5EF4-FFF2-40B4-BE49-F238E27FC236}">
                <a16:creationId xmlns:a16="http://schemas.microsoft.com/office/drawing/2014/main" id="{FC5D71BD-098D-422C-8CCC-D33ACEF2C19C}"/>
              </a:ext>
            </a:extLst>
          </p:cNvPr>
          <p:cNvSpPr txBox="1">
            <a:spLocks/>
          </p:cNvSpPr>
          <p:nvPr/>
        </p:nvSpPr>
        <p:spPr>
          <a:xfrm>
            <a:off x="5163012" y="3450674"/>
            <a:ext cx="31669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Dataset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randomized</a:t>
            </a:r>
            <a:r>
              <a:rPr lang="it-IT" dirty="0"/>
              <a:t>, so </a:t>
            </a:r>
            <a:r>
              <a:rPr lang="it-IT" dirty="0" err="1"/>
              <a:t>catastrophic</a:t>
            </a:r>
            <a:r>
              <a:rPr lang="it-IT" dirty="0"/>
              <a:t> </a:t>
            </a:r>
            <a:r>
              <a:rPr lang="it-IT" dirty="0" err="1"/>
              <a:t>forgetting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damped</a:t>
            </a: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9EA3FC35-D81B-4499-A9CB-EA0E7836526A}"/>
              </a:ext>
            </a:extLst>
          </p:cNvPr>
          <p:cNvSpPr/>
          <p:nvPr/>
        </p:nvSpPr>
        <p:spPr>
          <a:xfrm>
            <a:off x="1328068" y="291894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303D02C-95C2-4C44-B257-869D035F4504}"/>
              </a:ext>
            </a:extLst>
          </p:cNvPr>
          <p:cNvSpPr/>
          <p:nvPr/>
        </p:nvSpPr>
        <p:spPr>
          <a:xfrm>
            <a:off x="1328068" y="356438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C2E2BEC-F846-4C83-8743-3C3CFED94072}"/>
              </a:ext>
            </a:extLst>
          </p:cNvPr>
          <p:cNvSpPr/>
          <p:nvPr/>
        </p:nvSpPr>
        <p:spPr>
          <a:xfrm>
            <a:off x="1328068" y="425290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181FC62-3E9B-4E19-9BD5-8F236ECA47F0}"/>
              </a:ext>
            </a:extLst>
          </p:cNvPr>
          <p:cNvSpPr/>
          <p:nvPr/>
        </p:nvSpPr>
        <p:spPr>
          <a:xfrm>
            <a:off x="4892742" y="223119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D7F8971-9A79-404A-9BBF-82D08F9952EF}"/>
              </a:ext>
            </a:extLst>
          </p:cNvPr>
          <p:cNvSpPr/>
          <p:nvPr/>
        </p:nvSpPr>
        <p:spPr>
          <a:xfrm>
            <a:off x="4892741" y="291894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884D18-6C87-456C-8DFE-C5CD4C549D60}"/>
              </a:ext>
            </a:extLst>
          </p:cNvPr>
          <p:cNvSpPr/>
          <p:nvPr/>
        </p:nvSpPr>
        <p:spPr>
          <a:xfrm>
            <a:off x="4892742" y="355962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55AFDC1-746B-4509-860F-5FA3B40632CE}"/>
              </a:ext>
            </a:extLst>
          </p:cNvPr>
          <p:cNvCxnSpPr>
            <a:cxnSpLocks/>
          </p:cNvCxnSpPr>
          <p:nvPr/>
        </p:nvCxnSpPr>
        <p:spPr>
          <a:xfrm>
            <a:off x="4572000" y="1516566"/>
            <a:ext cx="0" cy="3479180"/>
          </a:xfrm>
          <a:prstGeom prst="line">
            <a:avLst/>
          </a:prstGeom>
          <a:ln w="3810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Elemento grafico 21" descr="Segna Pollice su con riempimento a tinta unita">
            <a:extLst>
              <a:ext uri="{FF2B5EF4-FFF2-40B4-BE49-F238E27FC236}">
                <a16:creationId xmlns:a16="http://schemas.microsoft.com/office/drawing/2014/main" id="{4A637D0A-83AE-4455-934F-5E8A39AF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51" y="1174247"/>
            <a:ext cx="914400" cy="914400"/>
          </a:xfrm>
          <a:prstGeom prst="rect">
            <a:avLst/>
          </a:prstGeom>
        </p:spPr>
      </p:pic>
      <p:pic>
        <p:nvPicPr>
          <p:cNvPr id="24" name="Elemento grafico 23" descr="Pollice abbassato con riempimento a tinta unita">
            <a:extLst>
              <a:ext uri="{FF2B5EF4-FFF2-40B4-BE49-F238E27FC236}">
                <a16:creationId xmlns:a16="http://schemas.microsoft.com/office/drawing/2014/main" id="{31B8BFCF-ACC7-4B34-95EB-A3219400A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1741" y="1267029"/>
            <a:ext cx="914400" cy="914400"/>
          </a:xfrm>
          <a:prstGeom prst="rect">
            <a:avLst/>
          </a:prstGeom>
        </p:spPr>
      </p:pic>
      <p:sp>
        <p:nvSpPr>
          <p:cNvPr id="20" name="Google Shape;4599;p49">
            <a:extLst>
              <a:ext uri="{FF2B5EF4-FFF2-40B4-BE49-F238E27FC236}">
                <a16:creationId xmlns:a16="http://schemas.microsoft.com/office/drawing/2014/main" id="{46ADEB45-7C24-4605-A3DC-AD215E016332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0939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D891D669-E6CD-4698-AECC-E460DBF96F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031" y="1182711"/>
            <a:ext cx="6054029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/>
              <a:t>Branch</a:t>
            </a:r>
            <a:r>
              <a:rPr lang="it-IT" sz="1400" dirty="0"/>
              <a:t> of </a:t>
            </a:r>
            <a:r>
              <a:rPr lang="it-IT" sz="1400" dirty="0" err="1"/>
              <a:t>artificial</a:t>
            </a:r>
            <a:r>
              <a:rPr lang="it-IT" sz="1400" dirty="0"/>
              <a:t> intelligence</a:t>
            </a:r>
            <a:endParaRPr sz="1400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8F3D8B55-8386-426D-B747-F2AFF5A847F9}"/>
              </a:ext>
            </a:extLst>
          </p:cNvPr>
          <p:cNvSpPr txBox="1">
            <a:spLocks/>
          </p:cNvSpPr>
          <p:nvPr/>
        </p:nvSpPr>
        <p:spPr>
          <a:xfrm>
            <a:off x="2032031" y="177947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Models are trained to </a:t>
            </a:r>
            <a:r>
              <a:rPr lang="en-US" b="1" dirty="0">
                <a:solidFill>
                  <a:srgbClr val="7A0C0C"/>
                </a:solidFill>
              </a:rPr>
              <a:t>predict</a:t>
            </a:r>
            <a:r>
              <a:rPr lang="en-US" dirty="0"/>
              <a:t>, </a:t>
            </a:r>
            <a:r>
              <a:rPr lang="en-US" b="1" dirty="0">
                <a:solidFill>
                  <a:srgbClr val="7A0C0C"/>
                </a:solidFill>
              </a:rPr>
              <a:t>classify</a:t>
            </a:r>
            <a:r>
              <a:rPr lang="en-US" dirty="0"/>
              <a:t> or </a:t>
            </a:r>
            <a:r>
              <a:rPr lang="en-US" b="1" dirty="0">
                <a:solidFill>
                  <a:srgbClr val="7A0C0C"/>
                </a:solidFill>
              </a:rPr>
              <a:t>learn</a:t>
            </a:r>
            <a:r>
              <a:rPr lang="en-US" dirty="0"/>
              <a:t> from data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58B01F6-F1A3-491C-B4A0-F17EFD13E888}"/>
              </a:ext>
            </a:extLst>
          </p:cNvPr>
          <p:cNvSpPr txBox="1">
            <a:spLocks/>
          </p:cNvSpPr>
          <p:nvPr/>
        </p:nvSpPr>
        <p:spPr>
          <a:xfrm>
            <a:off x="2032030" y="235016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7A0C0C"/>
                </a:solidFill>
              </a:rPr>
              <a:t>TinyML</a:t>
            </a:r>
            <a:r>
              <a:rPr lang="en-US" dirty="0"/>
              <a:t>: application of ML on microcontrollers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F9902B-EE6F-4420-B64E-B50E192D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79" y="2366616"/>
            <a:ext cx="2448325" cy="24483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C2CA0EE-6FBA-4DD0-BCE6-15F9AF03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29" y="2656016"/>
            <a:ext cx="4763387" cy="2373187"/>
          </a:xfrm>
          <a:prstGeom prst="rect">
            <a:avLst/>
          </a:prstGeom>
        </p:spPr>
      </p:pic>
      <p:sp>
        <p:nvSpPr>
          <p:cNvPr id="12" name="Google Shape;4599;p49">
            <a:extLst>
              <a:ext uri="{FF2B5EF4-FFF2-40B4-BE49-F238E27FC236}">
                <a16:creationId xmlns:a16="http://schemas.microsoft.com/office/drawing/2014/main" id="{33000183-56A2-4683-949B-CD71A0956C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1577BE-A69D-494D-8D0A-D0B4DBBA3184}"/>
              </a:ext>
            </a:extLst>
          </p:cNvPr>
          <p:cNvSpPr/>
          <p:nvPr/>
        </p:nvSpPr>
        <p:spPr>
          <a:xfrm>
            <a:off x="1766871" y="132107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DFF1D77-F5B7-4FA8-921D-014035CD579F}"/>
              </a:ext>
            </a:extLst>
          </p:cNvPr>
          <p:cNvSpPr/>
          <p:nvPr/>
        </p:nvSpPr>
        <p:spPr>
          <a:xfrm>
            <a:off x="1766870" y="191664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B9BB55EF-BCE8-4F9B-8CB6-F680E901D75B}"/>
              </a:ext>
            </a:extLst>
          </p:cNvPr>
          <p:cNvSpPr/>
          <p:nvPr/>
        </p:nvSpPr>
        <p:spPr>
          <a:xfrm>
            <a:off x="1766869" y="2512223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7A589D-872B-4551-AE99-A25AA2F72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365" y="2862505"/>
            <a:ext cx="4816811" cy="26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4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57"/>
          <p:cNvSpPr txBox="1">
            <a:spLocks noGrp="1"/>
          </p:cNvSpPr>
          <p:nvPr>
            <p:ph type="subTitle" idx="13"/>
          </p:nvPr>
        </p:nvSpPr>
        <p:spPr>
          <a:xfrm>
            <a:off x="6180793" y="2552469"/>
            <a:ext cx="2140200" cy="813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 the performances with classification of images and gestures</a:t>
            </a:r>
            <a:endParaRPr dirty="0"/>
          </a:p>
        </p:txBody>
      </p:sp>
      <p:sp>
        <p:nvSpPr>
          <p:cNvPr id="5077" name="Google Shape;5077;p57"/>
          <p:cNvSpPr txBox="1">
            <a:spLocks noGrp="1"/>
          </p:cNvSpPr>
          <p:nvPr>
            <p:ph type="title" idx="9"/>
          </p:nvPr>
        </p:nvSpPr>
        <p:spPr>
          <a:xfrm>
            <a:off x="6180793" y="2206536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TESTING</a:t>
            </a:r>
            <a:endParaRPr sz="1800" dirty="0"/>
          </a:p>
        </p:txBody>
      </p:sp>
      <p:sp>
        <p:nvSpPr>
          <p:cNvPr id="5079" name="Google Shape;5079;p57"/>
          <p:cNvSpPr txBox="1">
            <a:spLocks noGrp="1"/>
          </p:cNvSpPr>
          <p:nvPr>
            <p:ph type="title"/>
          </p:nvPr>
        </p:nvSpPr>
        <p:spPr>
          <a:xfrm>
            <a:off x="720000" y="56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</a:t>
            </a:r>
            <a:r>
              <a:rPr lang="en" b="1" dirty="0">
                <a:latin typeface="Arial Black" panose="020B0A04020102020204" pitchFamily="34" charset="0"/>
              </a:rPr>
              <a:t>&amp;</a:t>
            </a:r>
            <a:br>
              <a:rPr lang="en" dirty="0"/>
            </a:br>
            <a:r>
              <a:rPr lang="en" dirty="0"/>
              <a:t>FUTURE WORKS</a:t>
            </a:r>
            <a:endParaRPr dirty="0"/>
          </a:p>
        </p:txBody>
      </p:sp>
      <p:sp>
        <p:nvSpPr>
          <p:cNvPr id="5080" name="Google Shape;5080;p57"/>
          <p:cNvSpPr txBox="1">
            <a:spLocks noGrp="1"/>
          </p:cNvSpPr>
          <p:nvPr>
            <p:ph type="title" idx="2"/>
          </p:nvPr>
        </p:nvSpPr>
        <p:spPr>
          <a:xfrm>
            <a:off x="798523" y="2206536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CL STUDY</a:t>
            </a:r>
            <a:endParaRPr sz="1800" dirty="0"/>
          </a:p>
        </p:txBody>
      </p:sp>
      <p:sp>
        <p:nvSpPr>
          <p:cNvPr id="5081" name="Google Shape;5081;p57"/>
          <p:cNvSpPr txBox="1">
            <a:spLocks noGrp="1"/>
          </p:cNvSpPr>
          <p:nvPr>
            <p:ph type="subTitle" idx="1"/>
          </p:nvPr>
        </p:nvSpPr>
        <p:spPr>
          <a:xfrm>
            <a:off x="575108" y="2557490"/>
            <a:ext cx="2587030" cy="93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implementation with 4 state-of-the-art algorithms</a:t>
            </a:r>
            <a:endParaRPr dirty="0"/>
          </a:p>
        </p:txBody>
      </p:sp>
      <p:sp>
        <p:nvSpPr>
          <p:cNvPr id="5082" name="Google Shape;5082;p57"/>
          <p:cNvSpPr txBox="1">
            <a:spLocks noGrp="1"/>
          </p:cNvSpPr>
          <p:nvPr>
            <p:ph type="title" idx="3"/>
          </p:nvPr>
        </p:nvSpPr>
        <p:spPr>
          <a:xfrm>
            <a:off x="3507097" y="2201574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DEPLOYMENT</a:t>
            </a:r>
            <a:endParaRPr sz="1800" dirty="0"/>
          </a:p>
        </p:txBody>
      </p:sp>
      <p:sp>
        <p:nvSpPr>
          <p:cNvPr id="5083" name="Google Shape;5083;p57"/>
          <p:cNvSpPr txBox="1">
            <a:spLocks noGrp="1"/>
          </p:cNvSpPr>
          <p:nvPr>
            <p:ph type="subTitle" idx="4"/>
          </p:nvPr>
        </p:nvSpPr>
        <p:spPr>
          <a:xfrm>
            <a:off x="3501850" y="2557198"/>
            <a:ext cx="2140200" cy="74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Porting of the framework on 2 hardwares</a:t>
            </a:r>
            <a:endParaRPr dirty="0"/>
          </a:p>
        </p:txBody>
      </p:sp>
      <p:sp>
        <p:nvSpPr>
          <p:cNvPr id="124" name="Google Shape;5080;p57">
            <a:extLst>
              <a:ext uri="{FF2B5EF4-FFF2-40B4-BE49-F238E27FC236}">
                <a16:creationId xmlns:a16="http://schemas.microsoft.com/office/drawing/2014/main" id="{781F8B43-5A35-4090-BA09-3B74ADCEA3F2}"/>
              </a:ext>
            </a:extLst>
          </p:cNvPr>
          <p:cNvSpPr txBox="1">
            <a:spLocks/>
          </p:cNvSpPr>
          <p:nvPr/>
        </p:nvSpPr>
        <p:spPr>
          <a:xfrm>
            <a:off x="1694046" y="4024679"/>
            <a:ext cx="239248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sz="1800" dirty="0"/>
              <a:t>UNSUPERVISED</a:t>
            </a:r>
          </a:p>
        </p:txBody>
      </p:sp>
      <p:sp>
        <p:nvSpPr>
          <p:cNvPr id="125" name="Google Shape;5081;p57">
            <a:extLst>
              <a:ext uri="{FF2B5EF4-FFF2-40B4-BE49-F238E27FC236}">
                <a16:creationId xmlns:a16="http://schemas.microsoft.com/office/drawing/2014/main" id="{29E52FE6-B3D1-4940-AC1F-CFA0125A3E1E}"/>
              </a:ext>
            </a:extLst>
          </p:cNvPr>
          <p:cNvSpPr txBox="1">
            <a:spLocks/>
          </p:cNvSpPr>
          <p:nvPr/>
        </p:nvSpPr>
        <p:spPr>
          <a:xfrm>
            <a:off x="1373953" y="4369877"/>
            <a:ext cx="30326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Unsupervised scenario better resembles real-life applications</a:t>
            </a:r>
          </a:p>
        </p:txBody>
      </p:sp>
      <p:sp>
        <p:nvSpPr>
          <p:cNvPr id="133" name="Google Shape;5080;p57">
            <a:extLst>
              <a:ext uri="{FF2B5EF4-FFF2-40B4-BE49-F238E27FC236}">
                <a16:creationId xmlns:a16="http://schemas.microsoft.com/office/drawing/2014/main" id="{9B1D4E52-2DF8-49E5-88AA-69132CA16BC2}"/>
              </a:ext>
            </a:extLst>
          </p:cNvPr>
          <p:cNvSpPr txBox="1">
            <a:spLocks/>
          </p:cNvSpPr>
          <p:nvPr/>
        </p:nvSpPr>
        <p:spPr>
          <a:xfrm>
            <a:off x="5196141" y="4046152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sz="1800" dirty="0"/>
              <a:t>MAX 78000</a:t>
            </a:r>
          </a:p>
        </p:txBody>
      </p:sp>
      <p:sp>
        <p:nvSpPr>
          <p:cNvPr id="134" name="Google Shape;5081;p57">
            <a:extLst>
              <a:ext uri="{FF2B5EF4-FFF2-40B4-BE49-F238E27FC236}">
                <a16:creationId xmlns:a16="http://schemas.microsoft.com/office/drawing/2014/main" id="{C8A6213D-DB76-4CAE-817B-B08F3AE03168}"/>
              </a:ext>
            </a:extLst>
          </p:cNvPr>
          <p:cNvSpPr txBox="1">
            <a:spLocks/>
          </p:cNvSpPr>
          <p:nvPr/>
        </p:nvSpPr>
        <p:spPr>
          <a:xfrm>
            <a:off x="4791451" y="4391367"/>
            <a:ext cx="2978596" cy="7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Application on a third device</a:t>
            </a:r>
            <a:br>
              <a:rPr lang="en-US" dirty="0"/>
            </a:br>
            <a:r>
              <a:rPr lang="en-US" dirty="0"/>
              <a:t>Work in progress..</a:t>
            </a:r>
          </a:p>
        </p:txBody>
      </p:sp>
      <p:pic>
        <p:nvPicPr>
          <p:cNvPr id="15" name="Elemento grafico 14" descr="Lampadina e ingranaggio con riempimento a tinta unita">
            <a:extLst>
              <a:ext uri="{FF2B5EF4-FFF2-40B4-BE49-F238E27FC236}">
                <a16:creationId xmlns:a16="http://schemas.microsoft.com/office/drawing/2014/main" id="{4B5C2625-B800-45F4-9D9D-6B4459C46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527" y="1584610"/>
            <a:ext cx="702192" cy="702192"/>
          </a:xfrm>
          <a:prstGeom prst="rect">
            <a:avLst/>
          </a:prstGeom>
        </p:spPr>
      </p:pic>
      <p:pic>
        <p:nvPicPr>
          <p:cNvPr id="5" name="Elemento grafico 4" descr="Processore con riempimento a tinta unita">
            <a:extLst>
              <a:ext uri="{FF2B5EF4-FFF2-40B4-BE49-F238E27FC236}">
                <a16:creationId xmlns:a16="http://schemas.microsoft.com/office/drawing/2014/main" id="{3501C14E-D6D1-42F0-B749-D21536E1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9260" y="1584610"/>
            <a:ext cx="702192" cy="702192"/>
          </a:xfrm>
          <a:prstGeom prst="rect">
            <a:avLst/>
          </a:prstGeom>
        </p:spPr>
      </p:pic>
      <p:pic>
        <p:nvPicPr>
          <p:cNvPr id="7" name="Elemento grafico 6" descr="Fotocamera con riempimento a tinta unita">
            <a:extLst>
              <a:ext uri="{FF2B5EF4-FFF2-40B4-BE49-F238E27FC236}">
                <a16:creationId xmlns:a16="http://schemas.microsoft.com/office/drawing/2014/main" id="{DD9E04A6-757F-4799-9BA2-BD7902401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628" y="1570751"/>
            <a:ext cx="702193" cy="702193"/>
          </a:xfrm>
          <a:prstGeom prst="rect">
            <a:avLst/>
          </a:prstGeom>
        </p:spPr>
      </p:pic>
      <p:pic>
        <p:nvPicPr>
          <p:cNvPr id="9" name="Elemento grafico 8" descr="Linguaggio dei segni con riempimento a tinta unita">
            <a:extLst>
              <a:ext uri="{FF2B5EF4-FFF2-40B4-BE49-F238E27FC236}">
                <a16:creationId xmlns:a16="http://schemas.microsoft.com/office/drawing/2014/main" id="{EFF841E3-01A0-42E3-BA2E-A904EF314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2821" y="1553294"/>
            <a:ext cx="702194" cy="702194"/>
          </a:xfrm>
          <a:prstGeom prst="rect">
            <a:avLst/>
          </a:prstGeom>
        </p:spPr>
      </p:pic>
      <p:pic>
        <p:nvPicPr>
          <p:cNvPr id="3" name="Elemento grafico 2" descr="Cervello con riempimento a tinta unita">
            <a:extLst>
              <a:ext uri="{FF2B5EF4-FFF2-40B4-BE49-F238E27FC236}">
                <a16:creationId xmlns:a16="http://schemas.microsoft.com/office/drawing/2014/main" id="{47F801F5-D89A-4A48-ADB5-3AF439BC01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8559" y="3552234"/>
            <a:ext cx="568403" cy="568403"/>
          </a:xfrm>
          <a:prstGeom prst="rect">
            <a:avLst/>
          </a:prstGeom>
        </p:spPr>
      </p:pic>
      <p:sp>
        <p:nvSpPr>
          <p:cNvPr id="20" name="Google Shape;4599;p49">
            <a:extLst>
              <a:ext uri="{FF2B5EF4-FFF2-40B4-BE49-F238E27FC236}">
                <a16:creationId xmlns:a16="http://schemas.microsoft.com/office/drawing/2014/main" id="{8EA12C9E-7FAE-4B14-BBF2-A31F03695DD3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15</a:t>
            </a:r>
          </a:p>
        </p:txBody>
      </p:sp>
      <p:pic>
        <p:nvPicPr>
          <p:cNvPr id="4" name="Immagine 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5333E91-94B7-416B-AB0B-E98B4B80F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666654" y="3642534"/>
            <a:ext cx="1082835" cy="396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" grpId="0" build="p"/>
      <p:bldP spid="5077" grpId="0"/>
      <p:bldP spid="5080" grpId="0"/>
      <p:bldP spid="5081" grpId="0" build="p"/>
      <p:bldP spid="5082" grpId="0"/>
      <p:bldP spid="5083" grpId="0" build="p"/>
      <p:bldP spid="124" grpId="0"/>
      <p:bldP spid="125" grpId="0"/>
      <p:bldP spid="133" grpId="0"/>
      <p:bldP spid="1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59"/>
          <p:cNvSpPr txBox="1">
            <a:spLocks noGrp="1"/>
          </p:cNvSpPr>
          <p:nvPr>
            <p:ph type="subTitle" idx="1"/>
          </p:nvPr>
        </p:nvSpPr>
        <p:spPr>
          <a:xfrm>
            <a:off x="2854650" y="3298572"/>
            <a:ext cx="3434700" cy="1547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Do you have any questions?</a:t>
            </a:r>
          </a:p>
        </p:txBody>
      </p:sp>
      <p:sp>
        <p:nvSpPr>
          <p:cNvPr id="5122" name="Google Shape;5122;p59"/>
          <p:cNvSpPr txBox="1">
            <a:spLocks noGrp="1"/>
          </p:cNvSpPr>
          <p:nvPr>
            <p:ph type="title"/>
          </p:nvPr>
        </p:nvSpPr>
        <p:spPr>
          <a:xfrm>
            <a:off x="720000" y="1046804"/>
            <a:ext cx="7704000" cy="24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THANKS</a:t>
            </a:r>
            <a:br>
              <a:rPr lang="it-IT" dirty="0"/>
            </a:br>
            <a:r>
              <a:rPr lang="it-IT" dirty="0"/>
              <a:t>FOR YOUR</a:t>
            </a:r>
            <a:br>
              <a:rPr lang="it-IT" dirty="0"/>
            </a:br>
            <a:r>
              <a:rPr lang="it-IT" dirty="0"/>
              <a:t>ATTENTION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  <p:extLst>
      <p:ext uri="{BB962C8B-B14F-4D97-AF65-F5344CB8AC3E}">
        <p14:creationId xmlns:p14="http://schemas.microsoft.com/office/powerpoint/2010/main" val="31005387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TinyML</a:t>
            </a:r>
            <a:r>
              <a:rPr lang="it-IT" dirty="0"/>
              <a:t> IN IoT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F2DD8E2-2BBD-4DA1-AAF7-A68FBA2643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738205"/>
            <a:ext cx="9144000" cy="382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TinyML</a:t>
            </a:r>
            <a:r>
              <a:rPr lang="it-IT" dirty="0"/>
              <a:t> can be of </a:t>
            </a:r>
            <a:r>
              <a:rPr lang="it-IT" b="1" dirty="0" err="1">
                <a:solidFill>
                  <a:schemeClr val="tx2"/>
                </a:solidFill>
              </a:rPr>
              <a:t>great</a:t>
            </a:r>
            <a:r>
              <a:rPr lang="it-IT" b="1" dirty="0">
                <a:solidFill>
                  <a:schemeClr val="tx2"/>
                </a:solidFill>
              </a:rPr>
              <a:t> help </a:t>
            </a:r>
            <a:r>
              <a:rPr lang="it-IT" dirty="0"/>
              <a:t>for IoT </a:t>
            </a:r>
            <a:r>
              <a:rPr lang="it-IT" dirty="0" err="1"/>
              <a:t>applications</a:t>
            </a:r>
            <a:r>
              <a:rPr lang="it-IT" dirty="0"/>
              <a:t>: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E066DDC7-F193-428C-B82B-533B634FBF39}"/>
              </a:ext>
            </a:extLst>
          </p:cNvPr>
          <p:cNvSpPr txBox="1">
            <a:spLocks/>
          </p:cNvSpPr>
          <p:nvPr/>
        </p:nvSpPr>
        <p:spPr>
          <a:xfrm>
            <a:off x="1633957" y="2232950"/>
            <a:ext cx="2129709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size of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99393B7B-1062-45B6-970B-76AD72BBE7D8}"/>
              </a:ext>
            </a:extLst>
          </p:cNvPr>
          <p:cNvSpPr txBox="1">
            <a:spLocks/>
          </p:cNvSpPr>
          <p:nvPr/>
        </p:nvSpPr>
        <p:spPr>
          <a:xfrm>
            <a:off x="1596743" y="2667744"/>
            <a:ext cx="2735765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energy consumption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336D73E8-C235-4F8D-8885-8EED287E764B}"/>
              </a:ext>
            </a:extLst>
          </p:cNvPr>
          <p:cNvSpPr txBox="1">
            <a:spLocks/>
          </p:cNvSpPr>
          <p:nvPr/>
        </p:nvSpPr>
        <p:spPr>
          <a:xfrm>
            <a:off x="4841322" y="2676045"/>
            <a:ext cx="3352521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Quicker response for real time app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CB93F12E-6271-40CD-8E21-77D80D8817D1}"/>
              </a:ext>
            </a:extLst>
          </p:cNvPr>
          <p:cNvSpPr txBox="1">
            <a:spLocks/>
          </p:cNvSpPr>
          <p:nvPr/>
        </p:nvSpPr>
        <p:spPr>
          <a:xfrm>
            <a:off x="0" y="3267811"/>
            <a:ext cx="9144000" cy="38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b="1" dirty="0">
                <a:solidFill>
                  <a:srgbClr val="7A0C0C"/>
                </a:solidFill>
              </a:rPr>
              <a:t>BUT</a:t>
            </a:r>
            <a:r>
              <a:rPr lang="en-US" dirty="0"/>
              <a:t> using ML comes with the cost of </a:t>
            </a:r>
            <a:r>
              <a:rPr lang="en-US" b="1" dirty="0">
                <a:solidFill>
                  <a:srgbClr val="7A0C0C"/>
                </a:solidFill>
              </a:rPr>
              <a:t>increased system complexity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B03474B-3965-476B-9903-14AADC7C3C45}"/>
              </a:ext>
            </a:extLst>
          </p:cNvPr>
          <p:cNvSpPr/>
          <p:nvPr/>
        </p:nvSpPr>
        <p:spPr>
          <a:xfrm>
            <a:off x="1385048" y="236218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4B96110-D888-4A22-8D34-2D69035F9DC1}"/>
              </a:ext>
            </a:extLst>
          </p:cNvPr>
          <p:cNvSpPr/>
          <p:nvPr/>
        </p:nvSpPr>
        <p:spPr>
          <a:xfrm>
            <a:off x="1385049" y="28012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B1D263D-E45E-434B-BA1D-2742F2E63489}"/>
              </a:ext>
            </a:extLst>
          </p:cNvPr>
          <p:cNvSpPr/>
          <p:nvPr/>
        </p:nvSpPr>
        <p:spPr>
          <a:xfrm>
            <a:off x="4708242" y="234216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B6346B6-9DB1-4A1A-B38C-2876E9CD5910}"/>
              </a:ext>
            </a:extLst>
          </p:cNvPr>
          <p:cNvSpPr/>
          <p:nvPr/>
        </p:nvSpPr>
        <p:spPr>
          <a:xfrm>
            <a:off x="4708242" y="282348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09D11F95-80F4-4B29-8DB5-0EB638A74774}"/>
              </a:ext>
            </a:extLst>
          </p:cNvPr>
          <p:cNvSpPr txBox="1">
            <a:spLocks/>
          </p:cNvSpPr>
          <p:nvPr/>
        </p:nvSpPr>
        <p:spPr>
          <a:xfrm>
            <a:off x="1" y="3724148"/>
            <a:ext cx="91440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One main drawback: model can </a:t>
            </a:r>
            <a:r>
              <a:rPr lang="en-US" b="1" dirty="0">
                <a:solidFill>
                  <a:srgbClr val="7A0C0C"/>
                </a:solidFill>
              </a:rPr>
              <a:t>ONLY perform inference</a:t>
            </a:r>
          </a:p>
        </p:txBody>
      </p:sp>
      <p:sp>
        <p:nvSpPr>
          <p:cNvPr id="20" name="Google Shape;4352;p35">
            <a:extLst>
              <a:ext uri="{FF2B5EF4-FFF2-40B4-BE49-F238E27FC236}">
                <a16:creationId xmlns:a16="http://schemas.microsoft.com/office/drawing/2014/main" id="{D28542AA-1EA8-4E3E-BBFE-7D70D0502B15}"/>
              </a:ext>
            </a:extLst>
          </p:cNvPr>
          <p:cNvSpPr txBox="1">
            <a:spLocks/>
          </p:cNvSpPr>
          <p:nvPr/>
        </p:nvSpPr>
        <p:spPr>
          <a:xfrm>
            <a:off x="0" y="1296330"/>
            <a:ext cx="9144000" cy="31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IoT relies on the use of </a:t>
            </a:r>
            <a:r>
              <a:rPr lang="en-US" b="1" dirty="0">
                <a:solidFill>
                  <a:schemeClr val="tx2"/>
                </a:solidFill>
              </a:rPr>
              <a:t>hundreds</a:t>
            </a:r>
            <a:r>
              <a:rPr lang="en-US" dirty="0"/>
              <a:t> of devices as data harvesters</a:t>
            </a:r>
          </a:p>
        </p:txBody>
      </p:sp>
      <p:sp>
        <p:nvSpPr>
          <p:cNvPr id="21" name="Google Shape;4352;p35">
            <a:extLst>
              <a:ext uri="{FF2B5EF4-FFF2-40B4-BE49-F238E27FC236}">
                <a16:creationId xmlns:a16="http://schemas.microsoft.com/office/drawing/2014/main" id="{2D78A3FC-8C98-42DB-BC14-675BDA1CB413}"/>
              </a:ext>
            </a:extLst>
          </p:cNvPr>
          <p:cNvSpPr txBox="1">
            <a:spLocks/>
          </p:cNvSpPr>
          <p:nvPr/>
        </p:nvSpPr>
        <p:spPr>
          <a:xfrm>
            <a:off x="4861904" y="2205864"/>
            <a:ext cx="3352522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amount of transmissions</a:t>
            </a:r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B9E4423-639B-47C9-93BD-6B7D160CC94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2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7E4CFC-CCC4-414C-8AF3-423EEFDEC4B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602003" y="2496556"/>
            <a:ext cx="844454" cy="6525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EE4B1D5-F3A5-44C0-A547-EB1F80C3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833" y="2623240"/>
            <a:ext cx="483114" cy="48311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369991B-D7EB-4A4E-AFA0-C1C75024C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691" y="2213242"/>
            <a:ext cx="341272" cy="341272"/>
          </a:xfrm>
          <a:prstGeom prst="rect">
            <a:avLst/>
          </a:prstGeom>
        </p:spPr>
      </p:pic>
      <p:pic>
        <p:nvPicPr>
          <p:cNvPr id="27" name="Elemento grafico 26" descr="Carica con riempimento a tinta unita">
            <a:extLst>
              <a:ext uri="{FF2B5EF4-FFF2-40B4-BE49-F238E27FC236}">
                <a16:creationId xmlns:a16="http://schemas.microsoft.com/office/drawing/2014/main" id="{6548D3C0-0C80-42FF-B693-8A3E34EFB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7394" y="2125335"/>
            <a:ext cx="483115" cy="483115"/>
          </a:xfrm>
          <a:prstGeom prst="rect">
            <a:avLst/>
          </a:prstGeom>
        </p:spPr>
      </p:pic>
      <p:pic>
        <p:nvPicPr>
          <p:cNvPr id="29" name="Immagine 28" descr="Immagine che contiene stella, oggetto da esterni, scuro, notte&#10;&#10;Descrizione generata automaticamente">
            <a:extLst>
              <a:ext uri="{FF2B5EF4-FFF2-40B4-BE49-F238E27FC236}">
                <a16:creationId xmlns:a16="http://schemas.microsoft.com/office/drawing/2014/main" id="{AB70E02D-5774-4E6B-8022-05AB715C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480" y="4177526"/>
            <a:ext cx="1142090" cy="1142090"/>
          </a:xfrm>
          <a:prstGeom prst="rect">
            <a:avLst/>
          </a:prstGeom>
        </p:spPr>
      </p:pic>
      <p:sp>
        <p:nvSpPr>
          <p:cNvPr id="30" name="Google Shape;4352;p35">
            <a:extLst>
              <a:ext uri="{FF2B5EF4-FFF2-40B4-BE49-F238E27FC236}">
                <a16:creationId xmlns:a16="http://schemas.microsoft.com/office/drawing/2014/main" id="{186BF4DE-914C-4010-93B9-E84990A77056}"/>
              </a:ext>
            </a:extLst>
          </p:cNvPr>
          <p:cNvSpPr txBox="1">
            <a:spLocks/>
          </p:cNvSpPr>
          <p:nvPr/>
        </p:nvSpPr>
        <p:spPr>
          <a:xfrm>
            <a:off x="2698811" y="4108013"/>
            <a:ext cx="916767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TRAINING</a:t>
            </a:r>
          </a:p>
        </p:txBody>
      </p:sp>
      <p:sp>
        <p:nvSpPr>
          <p:cNvPr id="32" name="Google Shape;4352;p35">
            <a:extLst>
              <a:ext uri="{FF2B5EF4-FFF2-40B4-BE49-F238E27FC236}">
                <a16:creationId xmlns:a16="http://schemas.microsoft.com/office/drawing/2014/main" id="{086D419A-12BA-47F3-8035-70ED5BF94286}"/>
              </a:ext>
            </a:extLst>
          </p:cNvPr>
          <p:cNvSpPr txBox="1">
            <a:spLocks/>
          </p:cNvSpPr>
          <p:nvPr/>
        </p:nvSpPr>
        <p:spPr>
          <a:xfrm>
            <a:off x="3949890" y="4440271"/>
            <a:ext cx="1244219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DEPLOYMENT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5518659-06CF-4AA6-B1D8-046ED137899D}"/>
              </a:ext>
            </a:extLst>
          </p:cNvPr>
          <p:cNvCxnSpPr>
            <a:cxnSpLocks/>
          </p:cNvCxnSpPr>
          <p:nvPr/>
        </p:nvCxnSpPr>
        <p:spPr>
          <a:xfrm>
            <a:off x="3926245" y="4774040"/>
            <a:ext cx="1346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lemento grafico 36" descr="Processore con riempimento a tinta unita">
            <a:extLst>
              <a:ext uri="{FF2B5EF4-FFF2-40B4-BE49-F238E27FC236}">
                <a16:creationId xmlns:a16="http://schemas.microsoft.com/office/drawing/2014/main" id="{62B19974-2109-45BC-B3E0-03F046407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1781" y="4337760"/>
            <a:ext cx="805740" cy="805740"/>
          </a:xfrm>
          <a:prstGeom prst="rect">
            <a:avLst/>
          </a:prstGeom>
        </p:spPr>
      </p:pic>
      <p:sp>
        <p:nvSpPr>
          <p:cNvPr id="38" name="Google Shape;4352;p35">
            <a:extLst>
              <a:ext uri="{FF2B5EF4-FFF2-40B4-BE49-F238E27FC236}">
                <a16:creationId xmlns:a16="http://schemas.microsoft.com/office/drawing/2014/main" id="{6EBEDBF4-A261-4D77-A5A9-6E1FC5793542}"/>
              </a:ext>
            </a:extLst>
          </p:cNvPr>
          <p:cNvSpPr txBox="1">
            <a:spLocks/>
          </p:cNvSpPr>
          <p:nvPr/>
        </p:nvSpPr>
        <p:spPr>
          <a:xfrm>
            <a:off x="5302541" y="4108013"/>
            <a:ext cx="1244219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4222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10" grpId="0" animBg="1"/>
      <p:bldP spid="14" grpId="0" animBg="1"/>
      <p:bldP spid="15" grpId="0" animBg="1"/>
      <p:bldP spid="18" grpId="0" animBg="1"/>
      <p:bldP spid="19" grpId="0"/>
      <p:bldP spid="20" grpId="0"/>
      <p:bldP spid="21" grpId="0"/>
      <p:bldP spid="30" grpId="0"/>
      <p:bldP spid="32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17810"/>
            <a:ext cx="7704000" cy="572700"/>
          </a:xfrm>
        </p:spPr>
        <p:txBody>
          <a:bodyPr/>
          <a:lstStyle/>
          <a:p>
            <a:r>
              <a:rPr lang="it-IT" dirty="0"/>
              <a:t>CONTINUAL LEARNING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266FB869-9CB9-4782-9BB5-219B45BC49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1408" y="1129384"/>
            <a:ext cx="7022592" cy="35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Variation of machine learning that allows to:</a:t>
            </a:r>
            <a:endParaRPr sz="1400" dirty="0"/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276A16D9-5D59-40DD-8C1B-C45AB41AFD4E}"/>
              </a:ext>
            </a:extLst>
          </p:cNvPr>
          <p:cNvSpPr txBox="1">
            <a:spLocks/>
          </p:cNvSpPr>
          <p:nvPr/>
        </p:nvSpPr>
        <p:spPr>
          <a:xfrm>
            <a:off x="870857" y="2851610"/>
            <a:ext cx="7450514" cy="36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b="1" dirty="0">
                <a:solidFill>
                  <a:srgbClr val="7A0C0C"/>
                </a:solidFill>
              </a:rPr>
              <a:t>Example:</a:t>
            </a:r>
            <a:r>
              <a:rPr lang="en-US" dirty="0"/>
              <a:t> visual inspection of defects in a production line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268CEC8-1F14-44E9-B2C2-2177CFC460D5}"/>
              </a:ext>
            </a:extLst>
          </p:cNvPr>
          <p:cNvSpPr txBox="1">
            <a:spLocks/>
          </p:cNvSpPr>
          <p:nvPr/>
        </p:nvSpPr>
        <p:spPr>
          <a:xfrm>
            <a:off x="2665090" y="1527070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Perform inference and </a:t>
            </a:r>
            <a:r>
              <a:rPr lang="en-US" sz="1200" b="1" dirty="0">
                <a:solidFill>
                  <a:srgbClr val="7A0C0C"/>
                </a:solidFill>
              </a:rPr>
              <a:t>train</a:t>
            </a:r>
            <a:r>
              <a:rPr lang="en-US" sz="1200" dirty="0"/>
              <a:t> on the input received</a:t>
            </a:r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E890411C-3E71-4A7A-A8F1-F855BB8BE731}"/>
              </a:ext>
            </a:extLst>
          </p:cNvPr>
          <p:cNvSpPr txBox="1">
            <a:spLocks/>
          </p:cNvSpPr>
          <p:nvPr/>
        </p:nvSpPr>
        <p:spPr>
          <a:xfrm>
            <a:off x="2665089" y="1913591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Learn from the </a:t>
            </a:r>
            <a:r>
              <a:rPr lang="en-US" sz="1200" b="1" dirty="0">
                <a:solidFill>
                  <a:srgbClr val="7A0C0C"/>
                </a:solidFill>
              </a:rPr>
              <a:t>changes</a:t>
            </a:r>
            <a:r>
              <a:rPr lang="en-US" sz="1200" dirty="0"/>
              <a:t> that affect the environment</a:t>
            </a:r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7D49E0A7-C7FF-4D65-8CDE-6F654E3A7283}"/>
              </a:ext>
            </a:extLst>
          </p:cNvPr>
          <p:cNvSpPr txBox="1">
            <a:spLocks/>
          </p:cNvSpPr>
          <p:nvPr/>
        </p:nvSpPr>
        <p:spPr>
          <a:xfrm>
            <a:off x="2665089" y="2290277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Recognize, include and learn </a:t>
            </a:r>
            <a:r>
              <a:rPr lang="en-US" sz="1200" b="1" dirty="0">
                <a:solidFill>
                  <a:srgbClr val="7A0C0C"/>
                </a:solidFill>
              </a:rPr>
              <a:t>new classes 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57E91B5-8C27-4983-B35C-CD80437E3FBE}"/>
              </a:ext>
            </a:extLst>
          </p:cNvPr>
          <p:cNvSpPr/>
          <p:nvPr/>
        </p:nvSpPr>
        <p:spPr>
          <a:xfrm>
            <a:off x="2492453" y="165389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A358E9A-406D-4E9B-B99B-A86C62B24E65}"/>
              </a:ext>
            </a:extLst>
          </p:cNvPr>
          <p:cNvSpPr/>
          <p:nvPr/>
        </p:nvSpPr>
        <p:spPr>
          <a:xfrm>
            <a:off x="2492453" y="204747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D7A274C-C753-4C6D-9A21-F0FF9C84B1BC}"/>
              </a:ext>
            </a:extLst>
          </p:cNvPr>
          <p:cNvSpPr/>
          <p:nvPr/>
        </p:nvSpPr>
        <p:spPr>
          <a:xfrm>
            <a:off x="2492453" y="241348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352;p35">
            <a:extLst>
              <a:ext uri="{FF2B5EF4-FFF2-40B4-BE49-F238E27FC236}">
                <a16:creationId xmlns:a16="http://schemas.microsoft.com/office/drawing/2014/main" id="{F616F59E-A1C1-44E7-88F4-3476A28E7399}"/>
              </a:ext>
            </a:extLst>
          </p:cNvPr>
          <p:cNvSpPr txBox="1">
            <a:spLocks/>
          </p:cNvSpPr>
          <p:nvPr/>
        </p:nvSpPr>
        <p:spPr>
          <a:xfrm>
            <a:off x="1840181" y="4828934"/>
            <a:ext cx="2382685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WITHOUT CONTINUAL LEARNING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611113-45D9-4072-B75B-338E3A30EA7D}"/>
              </a:ext>
            </a:extLst>
          </p:cNvPr>
          <p:cNvCxnSpPr>
            <a:cxnSpLocks/>
          </p:cNvCxnSpPr>
          <p:nvPr/>
        </p:nvCxnSpPr>
        <p:spPr>
          <a:xfrm>
            <a:off x="870857" y="2796957"/>
            <a:ext cx="7450514" cy="0"/>
          </a:xfrm>
          <a:prstGeom prst="line">
            <a:avLst/>
          </a:prstGeom>
          <a:ln w="28575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352;p35">
            <a:extLst>
              <a:ext uri="{FF2B5EF4-FFF2-40B4-BE49-F238E27FC236}">
                <a16:creationId xmlns:a16="http://schemas.microsoft.com/office/drawing/2014/main" id="{AF688B86-0789-449D-A9C0-1B77E25A7826}"/>
              </a:ext>
            </a:extLst>
          </p:cNvPr>
          <p:cNvSpPr txBox="1">
            <a:spLocks/>
          </p:cNvSpPr>
          <p:nvPr/>
        </p:nvSpPr>
        <p:spPr>
          <a:xfrm>
            <a:off x="5581566" y="4828933"/>
            <a:ext cx="2382685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WITH CONTINUAL LEARNING</a:t>
            </a:r>
          </a:p>
        </p:txBody>
      </p:sp>
      <p:pic>
        <p:nvPicPr>
          <p:cNvPr id="11" name="with">
            <a:hlinkClick r:id="" action="ppaction://media"/>
            <a:extLst>
              <a:ext uri="{FF2B5EF4-FFF2-40B4-BE49-F238E27FC236}">
                <a16:creationId xmlns:a16="http://schemas.microsoft.com/office/drawing/2014/main" id="{BD21BC51-C154-4EAD-B8FB-9823EE150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4215" y="3227597"/>
            <a:ext cx="2932631" cy="1633994"/>
          </a:xfrm>
          <a:prstGeom prst="rect">
            <a:avLst/>
          </a:prstGeom>
        </p:spPr>
      </p:pic>
      <p:pic>
        <p:nvPicPr>
          <p:cNvPr id="20" name="without">
            <a:hlinkClick r:id="" action="ppaction://media"/>
            <a:extLst>
              <a:ext uri="{FF2B5EF4-FFF2-40B4-BE49-F238E27FC236}">
                <a16:creationId xmlns:a16="http://schemas.microsoft.com/office/drawing/2014/main" id="{7956DA1C-2F5D-4F40-9370-CAAC68C47A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2234" y="3200382"/>
            <a:ext cx="2932631" cy="1688424"/>
          </a:xfrm>
          <a:prstGeom prst="rect">
            <a:avLst/>
          </a:prstGeom>
        </p:spPr>
      </p:pic>
      <p:sp>
        <p:nvSpPr>
          <p:cNvPr id="19" name="Google Shape;4599;p49">
            <a:extLst>
              <a:ext uri="{FF2B5EF4-FFF2-40B4-BE49-F238E27FC236}">
                <a16:creationId xmlns:a16="http://schemas.microsoft.com/office/drawing/2014/main" id="{33192C02-7290-470B-BD51-5030FDE76E30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3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F4367BC-DA15-4ECE-86D4-C186F4604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224" y="2821341"/>
            <a:ext cx="4743551" cy="22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20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6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4" grpId="0" build="p"/>
      <p:bldP spid="8" grpId="0"/>
      <p:bldP spid="9" grpId="0"/>
      <p:bldP spid="10" grpId="0"/>
      <p:bldP spid="12" grpId="0"/>
      <p:bldP spid="13" grpId="0" animBg="1"/>
      <p:bldP spid="14" grpId="0" animBg="1"/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CATASTROPHIC FORGETTING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AC2A5BAE-39F0-4220-A9E9-69BAD83645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74986" y="1462292"/>
            <a:ext cx="6054029" cy="427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Direct </a:t>
            </a:r>
            <a:r>
              <a:rPr lang="it-IT" sz="1400" b="1" dirty="0" err="1">
                <a:solidFill>
                  <a:schemeClr val="tx2"/>
                </a:solidFill>
              </a:rPr>
              <a:t>consequence</a:t>
            </a:r>
            <a:r>
              <a:rPr lang="it-IT" sz="1400" dirty="0"/>
              <a:t> of </a:t>
            </a:r>
            <a:r>
              <a:rPr lang="it-IT" sz="1400" dirty="0" err="1"/>
              <a:t>continual</a:t>
            </a:r>
            <a:r>
              <a:rPr lang="it-IT" sz="1400" dirty="0"/>
              <a:t> learning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774986" y="192015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Phenomenon</a:t>
            </a:r>
            <a:r>
              <a:rPr lang="it-IT" dirty="0"/>
              <a:t>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b="1" dirty="0" err="1">
                <a:solidFill>
                  <a:schemeClr val="tx2"/>
                </a:solidFill>
              </a:rPr>
              <a:t>overfitting</a:t>
            </a:r>
            <a:r>
              <a:rPr lang="it-IT" dirty="0"/>
              <a:t> over new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774984" y="245235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Leads to models that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new data but not </a:t>
            </a:r>
            <a:r>
              <a:rPr lang="it-IT" dirty="0" err="1"/>
              <a:t>old</a:t>
            </a:r>
            <a:r>
              <a:rPr lang="it-IT" dirty="0"/>
              <a:t> data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194EDBD8-B6D7-49EF-9B5E-3480ACF3569F}"/>
              </a:ext>
            </a:extLst>
          </p:cNvPr>
          <p:cNvSpPr txBox="1">
            <a:spLocks/>
          </p:cNvSpPr>
          <p:nvPr/>
        </p:nvSpPr>
        <p:spPr>
          <a:xfrm>
            <a:off x="1774984" y="2989724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Model </a:t>
            </a:r>
            <a:r>
              <a:rPr lang="it-IT" b="1" dirty="0" err="1">
                <a:solidFill>
                  <a:schemeClr val="tx2"/>
                </a:solidFill>
              </a:rPr>
              <a:t>forgets</a:t>
            </a:r>
            <a:r>
              <a:rPr lang="it-IT" dirty="0"/>
              <a:t> its initial knowledge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887F32D-D0FC-4085-9046-7D5FA7EAB2E8}"/>
              </a:ext>
            </a:extLst>
          </p:cNvPr>
          <p:cNvSpPr/>
          <p:nvPr/>
        </p:nvSpPr>
        <p:spPr>
          <a:xfrm>
            <a:off x="1558553" y="161836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DD2AA1B-3CBF-43F6-9B85-9AD36F47EAB7}"/>
              </a:ext>
            </a:extLst>
          </p:cNvPr>
          <p:cNvSpPr/>
          <p:nvPr/>
        </p:nvSpPr>
        <p:spPr>
          <a:xfrm>
            <a:off x="1558553" y="205956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D1F8E7A-E15A-4090-A018-981FACA8ECA6}"/>
              </a:ext>
            </a:extLst>
          </p:cNvPr>
          <p:cNvSpPr/>
          <p:nvPr/>
        </p:nvSpPr>
        <p:spPr>
          <a:xfrm>
            <a:off x="1558553" y="25717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D63C2B9-52DC-453C-A707-F3823BD04F4A}"/>
              </a:ext>
            </a:extLst>
          </p:cNvPr>
          <p:cNvSpPr/>
          <p:nvPr/>
        </p:nvSpPr>
        <p:spPr>
          <a:xfrm>
            <a:off x="1558553" y="312347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160282A1-0151-490E-9663-1E44E0C72D8B}"/>
              </a:ext>
            </a:extLst>
          </p:cNvPr>
          <p:cNvSpPr txBox="1">
            <a:spLocks/>
          </p:cNvSpPr>
          <p:nvPr/>
        </p:nvSpPr>
        <p:spPr>
          <a:xfrm>
            <a:off x="5097152" y="4858252"/>
            <a:ext cx="3067134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MODEL PERFORMANCE AFTER OVERFITTING</a:t>
            </a:r>
          </a:p>
        </p:txBody>
      </p:sp>
      <p:sp>
        <p:nvSpPr>
          <p:cNvPr id="13" name="Google Shape;4352;p35">
            <a:extLst>
              <a:ext uri="{FF2B5EF4-FFF2-40B4-BE49-F238E27FC236}">
                <a16:creationId xmlns:a16="http://schemas.microsoft.com/office/drawing/2014/main" id="{60BE81E6-7EC9-4C6E-A7D0-692152F6631B}"/>
              </a:ext>
            </a:extLst>
          </p:cNvPr>
          <p:cNvSpPr txBox="1">
            <a:spLocks/>
          </p:cNvSpPr>
          <p:nvPr/>
        </p:nvSpPr>
        <p:spPr>
          <a:xfrm>
            <a:off x="1049683" y="4858253"/>
            <a:ext cx="3255617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MODEL PERFORMANCE BEFORE OVERFITTING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E854E85-DE19-42B7-B7C0-5C0F445EA88D}"/>
              </a:ext>
            </a:extLst>
          </p:cNvPr>
          <p:cNvCxnSpPr>
            <a:cxnSpLocks/>
          </p:cNvCxnSpPr>
          <p:nvPr/>
        </p:nvCxnSpPr>
        <p:spPr>
          <a:xfrm>
            <a:off x="870857" y="3455544"/>
            <a:ext cx="7450514" cy="0"/>
          </a:xfrm>
          <a:prstGeom prst="line">
            <a:avLst/>
          </a:prstGeom>
          <a:ln w="28575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14E68D7-4734-4C7F-9864-8517B1627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97" y="3395388"/>
            <a:ext cx="2230211" cy="14868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EE4711C-9126-44AB-A9A6-D22D05F3A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694" y="3395388"/>
            <a:ext cx="2230211" cy="1486807"/>
          </a:xfrm>
          <a:prstGeom prst="rect">
            <a:avLst/>
          </a:prstGeom>
        </p:spPr>
      </p:pic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5ED17D5E-F482-48B7-A6FF-52CCEA1A82B5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1442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 CONTRIBUTION</a:t>
            </a:r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931428" y="1905278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b="1" dirty="0">
                <a:solidFill>
                  <a:srgbClr val="7A0C0C"/>
                </a:solidFill>
              </a:rPr>
              <a:t>Easy to </a:t>
            </a:r>
            <a:r>
              <a:rPr lang="it-IT" sz="1200" b="1" dirty="0" err="1">
                <a:solidFill>
                  <a:srgbClr val="7A0C0C"/>
                </a:solidFill>
              </a:rPr>
              <a:t>attach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the end of </a:t>
            </a:r>
            <a:r>
              <a:rPr lang="it-IT" sz="1200" dirty="0" err="1"/>
              <a:t>pre-trained</a:t>
            </a:r>
            <a:r>
              <a:rPr lang="it-IT" sz="1200" dirty="0"/>
              <a:t> models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321827" y="2895311"/>
            <a:ext cx="6054029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4 state-of-the-art </a:t>
            </a:r>
            <a:r>
              <a:rPr lang="it-IT" dirty="0" err="1"/>
              <a:t>algorithms</a:t>
            </a:r>
            <a:r>
              <a:rPr lang="it-IT" dirty="0"/>
              <a:t> have </a:t>
            </a:r>
            <a:r>
              <a:rPr lang="it-IT" dirty="0" err="1"/>
              <a:t>been</a:t>
            </a:r>
            <a:r>
              <a:rPr lang="it-IT" dirty="0"/>
              <a:t> implemented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D6A7C151-7828-4A58-8EDC-B2D23EB01015}"/>
              </a:ext>
            </a:extLst>
          </p:cNvPr>
          <p:cNvSpPr txBox="1">
            <a:spLocks/>
          </p:cNvSpPr>
          <p:nvPr/>
        </p:nvSpPr>
        <p:spPr>
          <a:xfrm>
            <a:off x="1931427" y="2287449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/>
              <a:t>Able to generate </a:t>
            </a:r>
            <a:r>
              <a:rPr lang="it-IT" sz="1200" b="1" dirty="0">
                <a:solidFill>
                  <a:srgbClr val="7A0C0C"/>
                </a:solidFill>
              </a:rPr>
              <a:t>self </a:t>
            </a:r>
            <a:r>
              <a:rPr lang="it-IT" sz="1200" b="1" dirty="0" err="1">
                <a:solidFill>
                  <a:srgbClr val="7A0C0C"/>
                </a:solidFill>
              </a:rPr>
              <a:t>sustainable</a:t>
            </a:r>
            <a:r>
              <a:rPr lang="it-IT" sz="1200" b="1" dirty="0">
                <a:solidFill>
                  <a:srgbClr val="7A0C0C"/>
                </a:solidFill>
              </a:rPr>
              <a:t> </a:t>
            </a:r>
            <a:r>
              <a:rPr lang="it-IT" sz="1200" dirty="0"/>
              <a:t>models (fine </a:t>
            </a:r>
            <a:r>
              <a:rPr lang="it-IT" sz="1200" dirty="0" err="1"/>
              <a:t>tune</a:t>
            </a:r>
            <a:r>
              <a:rPr lang="it-IT" sz="1200" dirty="0"/>
              <a:t> + </a:t>
            </a:r>
            <a:r>
              <a:rPr lang="it-IT" sz="1200" dirty="0" err="1"/>
              <a:t>learn</a:t>
            </a:r>
            <a:r>
              <a:rPr lang="it-IT" sz="1200" dirty="0"/>
              <a:t> new classes)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D7D2C27E-9BFB-4A3A-B423-2F0D217E5C2D}"/>
              </a:ext>
            </a:extLst>
          </p:cNvPr>
          <p:cNvSpPr txBox="1">
            <a:spLocks/>
          </p:cNvSpPr>
          <p:nvPr/>
        </p:nvSpPr>
        <p:spPr>
          <a:xfrm>
            <a:off x="1321827" y="3564306"/>
            <a:ext cx="6379818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Everything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on two </a:t>
            </a:r>
            <a:r>
              <a:rPr lang="it-IT" dirty="0" err="1"/>
              <a:t>MCUs</a:t>
            </a:r>
            <a:r>
              <a:rPr lang="it-IT" dirty="0"/>
              <a:t> for two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0A101FF6-8C2A-48D7-B672-0170619AAD59}"/>
              </a:ext>
            </a:extLst>
          </p:cNvPr>
          <p:cNvSpPr txBox="1">
            <a:spLocks/>
          </p:cNvSpPr>
          <p:nvPr/>
        </p:nvSpPr>
        <p:spPr>
          <a:xfrm>
            <a:off x="1562839" y="4329011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 err="1"/>
              <a:t>Gesture</a:t>
            </a:r>
            <a:r>
              <a:rPr lang="it-IT" sz="1200" dirty="0"/>
              <a:t> </a:t>
            </a:r>
            <a:r>
              <a:rPr lang="it-IT" sz="1200" dirty="0" err="1"/>
              <a:t>recognition</a:t>
            </a:r>
            <a:endParaRPr lang="it-IT" sz="1200" dirty="0"/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6B6FE4B6-6EF8-4B1E-BEA0-7756FAFCCB33}"/>
              </a:ext>
            </a:extLst>
          </p:cNvPr>
          <p:cNvSpPr txBox="1">
            <a:spLocks/>
          </p:cNvSpPr>
          <p:nvPr/>
        </p:nvSpPr>
        <p:spPr>
          <a:xfrm>
            <a:off x="5357294" y="4316304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/>
              <a:t>Image </a:t>
            </a:r>
            <a:r>
              <a:rPr lang="it-IT" sz="1200" dirty="0" err="1"/>
              <a:t>classification</a:t>
            </a:r>
            <a:endParaRPr lang="it-IT" sz="120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225642B-2021-48FC-97A1-77E8036FC097}"/>
              </a:ext>
            </a:extLst>
          </p:cNvPr>
          <p:cNvSpPr/>
          <p:nvPr/>
        </p:nvSpPr>
        <p:spPr>
          <a:xfrm>
            <a:off x="1759671" y="203881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A1AE9AE-5416-4BBC-B726-E8AF91145828}"/>
              </a:ext>
            </a:extLst>
          </p:cNvPr>
          <p:cNvSpPr/>
          <p:nvPr/>
        </p:nvSpPr>
        <p:spPr>
          <a:xfrm>
            <a:off x="1759671" y="242588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85C880C1-CB60-4D0C-BE22-9A3A3F89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85" y="4215186"/>
            <a:ext cx="803654" cy="602740"/>
          </a:xfrm>
          <a:prstGeom prst="rect">
            <a:avLst/>
          </a:prstGeom>
        </p:spPr>
      </p:pic>
      <p:pic>
        <p:nvPicPr>
          <p:cNvPr id="17" name="Immagine 16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35A8FD11-8C5D-4F2E-933F-25B7EFD2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955" y="4024475"/>
            <a:ext cx="984162" cy="984162"/>
          </a:xfrm>
          <a:prstGeom prst="rect">
            <a:avLst/>
          </a:prstGeom>
        </p:spPr>
      </p:pic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CA5BCCB5-8A73-42E7-B49B-EEF1BA1273AD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5</a:t>
            </a:r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B173452F-5772-4C47-B729-6339F1B361AC}"/>
              </a:ext>
            </a:extLst>
          </p:cNvPr>
          <p:cNvSpPr txBox="1">
            <a:spLocks/>
          </p:cNvSpPr>
          <p:nvPr/>
        </p:nvSpPr>
        <p:spPr>
          <a:xfrm>
            <a:off x="1321827" y="1297416"/>
            <a:ext cx="6500345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I built a continuous learning framework for ARM cortex microcontrollers (using </a:t>
            </a:r>
            <a:r>
              <a:rPr lang="en-US" b="1" dirty="0">
                <a:solidFill>
                  <a:srgbClr val="7A0C0C"/>
                </a:solidFill>
              </a:rPr>
              <a:t>STM32</a:t>
            </a:r>
            <a:r>
              <a:rPr lang="en-US" dirty="0"/>
              <a:t> MCUs). The framework is:</a:t>
            </a:r>
          </a:p>
        </p:txBody>
      </p:sp>
    </p:spTree>
    <p:extLst>
      <p:ext uri="{BB962C8B-B14F-4D97-AF65-F5344CB8AC3E}">
        <p14:creationId xmlns:p14="http://schemas.microsoft.com/office/powerpoint/2010/main" val="3962499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2000EBA-2000-4F27-BF19-8C14F67198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6</a:t>
            </a:r>
          </a:p>
        </p:txBody>
      </p:sp>
      <p:pic>
        <p:nvPicPr>
          <p:cNvPr id="3" name="!!schema">
            <a:extLst>
              <a:ext uri="{FF2B5EF4-FFF2-40B4-BE49-F238E27FC236}">
                <a16:creationId xmlns:a16="http://schemas.microsoft.com/office/drawing/2014/main" id="{4E8CE407-75B2-4236-8157-445AEA8F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42" y="1090107"/>
            <a:ext cx="7955171" cy="37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4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pic>
        <p:nvPicPr>
          <p:cNvPr id="73" name="!!schema">
            <a:extLst>
              <a:ext uri="{FF2B5EF4-FFF2-40B4-BE49-F238E27FC236}">
                <a16:creationId xmlns:a16="http://schemas.microsoft.com/office/drawing/2014/main" id="{D873B1F8-ADCE-42CD-982B-2FC83199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6" y="1360443"/>
            <a:ext cx="2481579" cy="1150508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BD02E5FF-31B1-4A8F-8FC3-DEF951CC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42" y="1355023"/>
            <a:ext cx="2493263" cy="1155926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4237B837-A586-4FAA-8754-09CB0C1E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998" y="3563314"/>
            <a:ext cx="1957972" cy="143169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6FB82B9A-2D3D-4CD0-8DCD-A278DE4E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3" y="3446216"/>
            <a:ext cx="2335223" cy="1526317"/>
          </a:xfrm>
          <a:prstGeom prst="rect">
            <a:avLst/>
          </a:prstGeom>
        </p:spPr>
      </p:pic>
      <p:sp>
        <p:nvSpPr>
          <p:cNvPr id="81" name="Google Shape;4352;p35">
            <a:extLst>
              <a:ext uri="{FF2B5EF4-FFF2-40B4-BE49-F238E27FC236}">
                <a16:creationId xmlns:a16="http://schemas.microsoft.com/office/drawing/2014/main" id="{609C222F-C6E5-4F74-8DD4-3137E5852CE0}"/>
              </a:ext>
            </a:extLst>
          </p:cNvPr>
          <p:cNvSpPr txBox="1">
            <a:spLocks/>
          </p:cNvSpPr>
          <p:nvPr/>
        </p:nvSpPr>
        <p:spPr>
          <a:xfrm>
            <a:off x="7453519" y="1339368"/>
            <a:ext cx="1761848" cy="142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Fastest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Not </a:t>
            </a:r>
            <a:r>
              <a:rPr lang="it-IT" sz="1400" dirty="0" err="1"/>
              <a:t>opimized</a:t>
            </a:r>
            <a:r>
              <a:rPr lang="it-IT" sz="1400" dirty="0"/>
              <a:t> </a:t>
            </a:r>
            <a:r>
              <a:rPr lang="it-IT" sz="1400" dirty="0" err="1"/>
              <a:t>inference</a:t>
            </a:r>
            <a:endParaRPr lang="it-IT" sz="1400" dirty="0"/>
          </a:p>
        </p:txBody>
      </p:sp>
      <p:sp>
        <p:nvSpPr>
          <p:cNvPr id="82" name="Google Shape;4352;p35">
            <a:extLst>
              <a:ext uri="{FF2B5EF4-FFF2-40B4-BE49-F238E27FC236}">
                <a16:creationId xmlns:a16="http://schemas.microsoft.com/office/drawing/2014/main" id="{F2C4F0AD-4C0A-4312-9C9F-DCA751DB28D7}"/>
              </a:ext>
            </a:extLst>
          </p:cNvPr>
          <p:cNvSpPr txBox="1">
            <a:spLocks/>
          </p:cNvSpPr>
          <p:nvPr/>
        </p:nvSpPr>
        <p:spPr>
          <a:xfrm>
            <a:off x="2582728" y="3412552"/>
            <a:ext cx="1904817" cy="18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Strong against forget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memory</a:t>
            </a:r>
          </a:p>
        </p:txBody>
      </p:sp>
      <p:sp>
        <p:nvSpPr>
          <p:cNvPr id="83" name="Google Shape;4352;p35">
            <a:extLst>
              <a:ext uri="{FF2B5EF4-FFF2-40B4-BE49-F238E27FC236}">
                <a16:creationId xmlns:a16="http://schemas.microsoft.com/office/drawing/2014/main" id="{CBA72E11-2988-4832-9FA6-05816736203C}"/>
              </a:ext>
            </a:extLst>
          </p:cNvPr>
          <p:cNvSpPr txBox="1">
            <a:spLocks/>
          </p:cNvSpPr>
          <p:nvPr/>
        </p:nvSpPr>
        <p:spPr>
          <a:xfrm>
            <a:off x="6980529" y="3409478"/>
            <a:ext cx="2034144" cy="194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Strong against forget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Sometimes double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memory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ED1A318A-558D-45B7-878C-DB51541BCC5B}"/>
              </a:ext>
            </a:extLst>
          </p:cNvPr>
          <p:cNvCxnSpPr>
            <a:cxnSpLocks/>
          </p:cNvCxnSpPr>
          <p:nvPr/>
        </p:nvCxnSpPr>
        <p:spPr>
          <a:xfrm>
            <a:off x="4577887" y="860864"/>
            <a:ext cx="0" cy="4071943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5FCA84E5-7DF1-473B-849C-0B77E8A2000B}"/>
              </a:ext>
            </a:extLst>
          </p:cNvPr>
          <p:cNvCxnSpPr>
            <a:cxnSpLocks/>
          </p:cNvCxnSpPr>
          <p:nvPr/>
        </p:nvCxnSpPr>
        <p:spPr>
          <a:xfrm>
            <a:off x="319582" y="2908005"/>
            <a:ext cx="8335926" cy="0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352;p35">
            <a:extLst>
              <a:ext uri="{FF2B5EF4-FFF2-40B4-BE49-F238E27FC236}">
                <a16:creationId xmlns:a16="http://schemas.microsoft.com/office/drawing/2014/main" id="{39CACD77-D69B-4626-B879-D0B1591C2188}"/>
              </a:ext>
            </a:extLst>
          </p:cNvPr>
          <p:cNvSpPr txBox="1">
            <a:spLocks/>
          </p:cNvSpPr>
          <p:nvPr/>
        </p:nvSpPr>
        <p:spPr>
          <a:xfrm>
            <a:off x="2734289" y="1401898"/>
            <a:ext cx="1761848" cy="9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Vulnerable</a:t>
            </a:r>
          </a:p>
        </p:txBody>
      </p:sp>
      <p:sp>
        <p:nvSpPr>
          <p:cNvPr id="18" name="Google Shape;4359;p35">
            <a:extLst>
              <a:ext uri="{FF2B5EF4-FFF2-40B4-BE49-F238E27FC236}">
                <a16:creationId xmlns:a16="http://schemas.microsoft.com/office/drawing/2014/main" id="{A4FE29B1-D4F7-40CD-8858-A19E2B57FF88}"/>
              </a:ext>
            </a:extLst>
          </p:cNvPr>
          <p:cNvSpPr txBox="1">
            <a:spLocks/>
          </p:cNvSpPr>
          <p:nvPr/>
        </p:nvSpPr>
        <p:spPr>
          <a:xfrm>
            <a:off x="1238900" y="645689"/>
            <a:ext cx="1100394" cy="38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endParaRPr lang="it-IT" dirty="0"/>
          </a:p>
          <a:p>
            <a:endParaRPr lang="en" dirty="0"/>
          </a:p>
        </p:txBody>
      </p:sp>
      <p:sp>
        <p:nvSpPr>
          <p:cNvPr id="20" name="Google Shape;4359;p35">
            <a:extLst>
              <a:ext uri="{FF2B5EF4-FFF2-40B4-BE49-F238E27FC236}">
                <a16:creationId xmlns:a16="http://schemas.microsoft.com/office/drawing/2014/main" id="{F6C035C2-A4D3-4BC9-A193-33CBBD271172}"/>
              </a:ext>
            </a:extLst>
          </p:cNvPr>
          <p:cNvSpPr txBox="1">
            <a:spLocks/>
          </p:cNvSpPr>
          <p:nvPr/>
        </p:nvSpPr>
        <p:spPr>
          <a:xfrm>
            <a:off x="5841178" y="2862017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CWR</a:t>
            </a:r>
          </a:p>
          <a:p>
            <a:endParaRPr lang="en" dirty="0"/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2000EBA-2000-4F27-BF19-8C14F67198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6</a:t>
            </a:r>
          </a:p>
        </p:txBody>
      </p:sp>
      <p:sp>
        <p:nvSpPr>
          <p:cNvPr id="21" name="Google Shape;4359;p35">
            <a:extLst>
              <a:ext uri="{FF2B5EF4-FFF2-40B4-BE49-F238E27FC236}">
                <a16:creationId xmlns:a16="http://schemas.microsoft.com/office/drawing/2014/main" id="{7201DEC5-7C47-47B6-A347-0D55B1A3813B}"/>
              </a:ext>
            </a:extLst>
          </p:cNvPr>
          <p:cNvSpPr txBox="1">
            <a:spLocks/>
          </p:cNvSpPr>
          <p:nvPr/>
        </p:nvSpPr>
        <p:spPr>
          <a:xfrm>
            <a:off x="5841178" y="3159176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/>
              <a:t>Copy Weight with </a:t>
            </a:r>
            <a:r>
              <a:rPr lang="it-IT" sz="700" dirty="0" err="1"/>
              <a:t>Reinit</a:t>
            </a:r>
            <a:endParaRPr lang="it-IT" sz="700" dirty="0"/>
          </a:p>
          <a:p>
            <a:endParaRPr lang="en" dirty="0"/>
          </a:p>
        </p:txBody>
      </p:sp>
      <p:sp>
        <p:nvSpPr>
          <p:cNvPr id="22" name="Google Shape;4359;p35">
            <a:extLst>
              <a:ext uri="{FF2B5EF4-FFF2-40B4-BE49-F238E27FC236}">
                <a16:creationId xmlns:a16="http://schemas.microsoft.com/office/drawing/2014/main" id="{D67AFBC7-1394-4AA1-97E3-C277B61C2765}"/>
              </a:ext>
            </a:extLst>
          </p:cNvPr>
          <p:cNvSpPr txBox="1">
            <a:spLocks/>
          </p:cNvSpPr>
          <p:nvPr/>
        </p:nvSpPr>
        <p:spPr>
          <a:xfrm>
            <a:off x="1238899" y="971365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Tiny</a:t>
            </a:r>
            <a:r>
              <a:rPr lang="it-IT" sz="700" dirty="0"/>
              <a:t> Online Learning</a:t>
            </a:r>
          </a:p>
          <a:p>
            <a:endParaRPr lang="en" dirty="0"/>
          </a:p>
        </p:txBody>
      </p:sp>
      <p:sp>
        <p:nvSpPr>
          <p:cNvPr id="23" name="Google Shape;4359;p35">
            <a:extLst>
              <a:ext uri="{FF2B5EF4-FFF2-40B4-BE49-F238E27FC236}">
                <a16:creationId xmlns:a16="http://schemas.microsoft.com/office/drawing/2014/main" id="{D7117BF3-0398-40EF-B75D-A4F614C9B9FE}"/>
              </a:ext>
            </a:extLst>
          </p:cNvPr>
          <p:cNvSpPr txBox="1">
            <a:spLocks/>
          </p:cNvSpPr>
          <p:nvPr/>
        </p:nvSpPr>
        <p:spPr>
          <a:xfrm>
            <a:off x="5841178" y="650382"/>
            <a:ext cx="1804895" cy="38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r>
              <a:rPr lang="it-IT" dirty="0"/>
              <a:t> V2</a:t>
            </a:r>
          </a:p>
          <a:p>
            <a:endParaRPr lang="en" dirty="0"/>
          </a:p>
        </p:txBody>
      </p:sp>
      <p:sp>
        <p:nvSpPr>
          <p:cNvPr id="24" name="Google Shape;4359;p35">
            <a:extLst>
              <a:ext uri="{FF2B5EF4-FFF2-40B4-BE49-F238E27FC236}">
                <a16:creationId xmlns:a16="http://schemas.microsoft.com/office/drawing/2014/main" id="{80D21DFD-5208-466C-94A1-CC960848E3D7}"/>
              </a:ext>
            </a:extLst>
          </p:cNvPr>
          <p:cNvSpPr txBox="1">
            <a:spLocks/>
          </p:cNvSpPr>
          <p:nvPr/>
        </p:nvSpPr>
        <p:spPr>
          <a:xfrm>
            <a:off x="5841178" y="976058"/>
            <a:ext cx="2408543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Tiny</a:t>
            </a:r>
            <a:r>
              <a:rPr lang="it-IT" sz="700" dirty="0"/>
              <a:t> Online Learning Version 2</a:t>
            </a:r>
          </a:p>
          <a:p>
            <a:endParaRPr lang="en" dirty="0"/>
          </a:p>
        </p:txBody>
      </p:sp>
      <p:sp>
        <p:nvSpPr>
          <p:cNvPr id="25" name="Google Shape;4359;p35">
            <a:extLst>
              <a:ext uri="{FF2B5EF4-FFF2-40B4-BE49-F238E27FC236}">
                <a16:creationId xmlns:a16="http://schemas.microsoft.com/office/drawing/2014/main" id="{6A6FE6A4-CF57-471B-AA9B-85CC5B79F6AB}"/>
              </a:ext>
            </a:extLst>
          </p:cNvPr>
          <p:cNvSpPr txBox="1">
            <a:spLocks/>
          </p:cNvSpPr>
          <p:nvPr/>
        </p:nvSpPr>
        <p:spPr>
          <a:xfrm>
            <a:off x="1238900" y="2848326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LWF</a:t>
            </a:r>
          </a:p>
          <a:p>
            <a:endParaRPr lang="en" dirty="0"/>
          </a:p>
        </p:txBody>
      </p:sp>
      <p:sp>
        <p:nvSpPr>
          <p:cNvPr id="26" name="Google Shape;4359;p35">
            <a:extLst>
              <a:ext uri="{FF2B5EF4-FFF2-40B4-BE49-F238E27FC236}">
                <a16:creationId xmlns:a16="http://schemas.microsoft.com/office/drawing/2014/main" id="{030C0AD9-0F97-471D-88E7-6B73D9DF1279}"/>
              </a:ext>
            </a:extLst>
          </p:cNvPr>
          <p:cNvSpPr txBox="1">
            <a:spLocks/>
          </p:cNvSpPr>
          <p:nvPr/>
        </p:nvSpPr>
        <p:spPr>
          <a:xfrm>
            <a:off x="1236232" y="3145485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Learn</a:t>
            </a:r>
            <a:r>
              <a:rPr lang="it-IT" sz="700" dirty="0"/>
              <a:t> </a:t>
            </a:r>
            <a:r>
              <a:rPr lang="it-IT" sz="700" dirty="0" err="1"/>
              <a:t>Without</a:t>
            </a:r>
            <a:r>
              <a:rPr lang="it-IT" sz="700" dirty="0"/>
              <a:t> </a:t>
            </a:r>
            <a:r>
              <a:rPr lang="it-IT" sz="700" dirty="0" err="1"/>
              <a:t>Forgetting</a:t>
            </a:r>
            <a:endParaRPr lang="it-IT" sz="700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1217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92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593;p49">
            <a:extLst>
              <a:ext uri="{FF2B5EF4-FFF2-40B4-BE49-F238E27FC236}">
                <a16:creationId xmlns:a16="http://schemas.microsoft.com/office/drawing/2014/main" id="{60A10382-23F5-4A7A-A16D-946061B3DA8E}"/>
              </a:ext>
            </a:extLst>
          </p:cNvPr>
          <p:cNvSpPr/>
          <p:nvPr/>
        </p:nvSpPr>
        <p:spPr>
          <a:xfrm>
            <a:off x="145323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>
              <a:solidFill>
                <a:schemeClr val="bg1"/>
              </a:solidFill>
              <a:latin typeface="Biome Light" panose="020B0303030204020804" pitchFamily="34" charset="0"/>
              <a:ea typeface="Black Han Sans" panose="020B0604020202020204" charset="-127"/>
              <a:cs typeface="Biome Light" panose="020B0303030204020804" pitchFamily="34" charset="0"/>
            </a:endParaRPr>
          </a:p>
        </p:txBody>
      </p:sp>
      <p:sp>
        <p:nvSpPr>
          <p:cNvPr id="82" name="Google Shape;4595;p49">
            <a:extLst>
              <a:ext uri="{FF2B5EF4-FFF2-40B4-BE49-F238E27FC236}">
                <a16:creationId xmlns:a16="http://schemas.microsoft.com/office/drawing/2014/main" id="{A6561B76-83BF-4E06-B7EA-39B0D6B8FF38}"/>
              </a:ext>
            </a:extLst>
          </p:cNvPr>
          <p:cNvSpPr/>
          <p:nvPr/>
        </p:nvSpPr>
        <p:spPr>
          <a:xfrm>
            <a:off x="4289381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597;p49">
            <a:extLst>
              <a:ext uri="{FF2B5EF4-FFF2-40B4-BE49-F238E27FC236}">
                <a16:creationId xmlns:a16="http://schemas.microsoft.com/office/drawing/2014/main" id="{7A793262-A476-4C86-9B8E-0DEC190CA10B}"/>
              </a:ext>
            </a:extLst>
          </p:cNvPr>
          <p:cNvSpPr txBox="1">
            <a:spLocks/>
          </p:cNvSpPr>
          <p:nvPr/>
        </p:nvSpPr>
        <p:spPr>
          <a:xfrm>
            <a:off x="494828" y="3301336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FRAMEWORK</a:t>
            </a:r>
            <a:br>
              <a:rPr lang="it-IT" dirty="0"/>
            </a:br>
            <a:r>
              <a:rPr lang="it-IT" dirty="0"/>
              <a:t>IMPLEMENTATION</a:t>
            </a:r>
          </a:p>
        </p:txBody>
      </p:sp>
      <p:cxnSp>
        <p:nvCxnSpPr>
          <p:cNvPr id="89" name="Google Shape;4606;p49">
            <a:extLst>
              <a:ext uri="{FF2B5EF4-FFF2-40B4-BE49-F238E27FC236}">
                <a16:creationId xmlns:a16="http://schemas.microsoft.com/office/drawing/2014/main" id="{74D294CF-B37B-45E1-A4FD-0D330F4D2005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2180430" y="2570793"/>
            <a:ext cx="210895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4606;p49">
            <a:extLst>
              <a:ext uri="{FF2B5EF4-FFF2-40B4-BE49-F238E27FC236}">
                <a16:creationId xmlns:a16="http://schemas.microsoft.com/office/drawing/2014/main" id="{D12E3D92-5898-43F4-9715-2E7750C2523C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7813900" y="2570793"/>
            <a:ext cx="133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595;p49">
            <a:extLst>
              <a:ext uri="{FF2B5EF4-FFF2-40B4-BE49-F238E27FC236}">
                <a16:creationId xmlns:a16="http://schemas.microsoft.com/office/drawing/2014/main" id="{E9FDC9E5-48B0-432C-81C4-F48464CFCE96}"/>
              </a:ext>
            </a:extLst>
          </p:cNvPr>
          <p:cNvSpPr/>
          <p:nvPr/>
        </p:nvSpPr>
        <p:spPr>
          <a:xfrm>
            <a:off x="708670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604;p49">
            <a:extLst>
              <a:ext uri="{FF2B5EF4-FFF2-40B4-BE49-F238E27FC236}">
                <a16:creationId xmlns:a16="http://schemas.microsoft.com/office/drawing/2014/main" id="{ECB65B8F-DAF9-4A5E-9509-F82FEAC608B3}"/>
              </a:ext>
            </a:extLst>
          </p:cNvPr>
          <p:cNvSpPr txBox="1">
            <a:spLocks/>
          </p:cNvSpPr>
          <p:nvPr/>
        </p:nvSpPr>
        <p:spPr>
          <a:xfrm>
            <a:off x="7160350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3" name="Google Shape;4606;p49">
            <a:extLst>
              <a:ext uri="{FF2B5EF4-FFF2-40B4-BE49-F238E27FC236}">
                <a16:creationId xmlns:a16="http://schemas.microsoft.com/office/drawing/2014/main" id="{0152E617-C02E-45A4-9B91-A9E759739AF5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5016581" y="2570793"/>
            <a:ext cx="207011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4604;p49">
            <a:extLst>
              <a:ext uri="{FF2B5EF4-FFF2-40B4-BE49-F238E27FC236}">
                <a16:creationId xmlns:a16="http://schemas.microsoft.com/office/drawing/2014/main" id="{81D93A2F-A82E-4D24-8378-58817EC104E6}"/>
              </a:ext>
            </a:extLst>
          </p:cNvPr>
          <p:cNvSpPr txBox="1">
            <a:spLocks/>
          </p:cNvSpPr>
          <p:nvPr/>
        </p:nvSpPr>
        <p:spPr>
          <a:xfrm>
            <a:off x="1510384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95" name="Google Shape;4599;p49">
            <a:extLst>
              <a:ext uri="{FF2B5EF4-FFF2-40B4-BE49-F238E27FC236}">
                <a16:creationId xmlns:a16="http://schemas.microsoft.com/office/drawing/2014/main" id="{1F99EE31-6AB3-4F77-A2BB-D664FFCDAA92}"/>
              </a:ext>
            </a:extLst>
          </p:cNvPr>
          <p:cNvSpPr txBox="1">
            <a:spLocks/>
          </p:cNvSpPr>
          <p:nvPr/>
        </p:nvSpPr>
        <p:spPr>
          <a:xfrm>
            <a:off x="6101759" y="33728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PERFORMANCE TESTING</a:t>
            </a:r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ADC1D63A-21EB-460E-A2BF-F0C49AD2FD9F}"/>
              </a:ext>
            </a:extLst>
          </p:cNvPr>
          <p:cNvSpPr/>
          <p:nvPr/>
        </p:nvSpPr>
        <p:spPr>
          <a:xfrm>
            <a:off x="550524" y="1588884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75602B0B-B83D-4872-BEAC-D165E25FB698}"/>
              </a:ext>
            </a:extLst>
          </p:cNvPr>
          <p:cNvSpPr/>
          <p:nvPr/>
        </p:nvSpPr>
        <p:spPr>
          <a:xfrm>
            <a:off x="6297930" y="1563098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5439DE9D-A0A8-401E-BDE8-6A7CD7ED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59" y="2500281"/>
            <a:ext cx="1723926" cy="766189"/>
          </a:xfrm>
          <a:prstGeom prst="rect">
            <a:avLst/>
          </a:prstGeom>
        </p:spPr>
      </p:pic>
      <p:sp>
        <p:nvSpPr>
          <p:cNvPr id="105" name="Google Shape;4596;p49">
            <a:extLst>
              <a:ext uri="{FF2B5EF4-FFF2-40B4-BE49-F238E27FC236}">
                <a16:creationId xmlns:a16="http://schemas.microsoft.com/office/drawing/2014/main" id="{7CA81584-D11B-45A5-A36F-17CD67B9F33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3500" dirty="0"/>
              <a:t>METODOLOGY</a:t>
            </a:r>
          </a:p>
        </p:txBody>
      </p:sp>
      <p:sp>
        <p:nvSpPr>
          <p:cNvPr id="106" name="Google Shape;4597;p49">
            <a:extLst>
              <a:ext uri="{FF2B5EF4-FFF2-40B4-BE49-F238E27FC236}">
                <a16:creationId xmlns:a16="http://schemas.microsoft.com/office/drawing/2014/main" id="{3C8F0171-9918-44BD-9E09-2F1705DC01F5}"/>
              </a:ext>
            </a:extLst>
          </p:cNvPr>
          <p:cNvSpPr txBox="1">
            <a:spLocks/>
          </p:cNvSpPr>
          <p:nvPr/>
        </p:nvSpPr>
        <p:spPr>
          <a:xfrm>
            <a:off x="3354463" y="3344645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LAPTOP SIMULATION</a:t>
            </a:r>
          </a:p>
        </p:txBody>
      </p:sp>
      <p:sp>
        <p:nvSpPr>
          <p:cNvPr id="107" name="Google Shape;4604;p49">
            <a:extLst>
              <a:ext uri="{FF2B5EF4-FFF2-40B4-BE49-F238E27FC236}">
                <a16:creationId xmlns:a16="http://schemas.microsoft.com/office/drawing/2014/main" id="{42C78E36-851B-4426-A496-2111A67EE357}"/>
              </a:ext>
            </a:extLst>
          </p:cNvPr>
          <p:cNvSpPr txBox="1">
            <a:spLocks/>
          </p:cNvSpPr>
          <p:nvPr/>
        </p:nvSpPr>
        <p:spPr>
          <a:xfrm>
            <a:off x="4363031" y="230694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08" name="Rettangolo con angoli arrotondati 107">
            <a:extLst>
              <a:ext uri="{FF2B5EF4-FFF2-40B4-BE49-F238E27FC236}">
                <a16:creationId xmlns:a16="http://schemas.microsoft.com/office/drawing/2014/main" id="{B3FBD00D-7CF1-4D35-A90C-0DABC58E15A5}"/>
              </a:ext>
            </a:extLst>
          </p:cNvPr>
          <p:cNvSpPr/>
          <p:nvPr/>
        </p:nvSpPr>
        <p:spPr>
          <a:xfrm>
            <a:off x="3430466" y="1560693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9" name="Immagine 108">
            <a:extLst>
              <a:ext uri="{FF2B5EF4-FFF2-40B4-BE49-F238E27FC236}">
                <a16:creationId xmlns:a16="http://schemas.microsoft.com/office/drawing/2014/main" id="{BE109957-D1F3-4C12-985E-B2E891B90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43" y="1726443"/>
            <a:ext cx="559270" cy="597954"/>
          </a:xfrm>
          <a:prstGeom prst="rect">
            <a:avLst/>
          </a:prstGeom>
        </p:spPr>
      </p:pic>
      <p:pic>
        <p:nvPicPr>
          <p:cNvPr id="110" name="Immagine 109">
            <a:extLst>
              <a:ext uri="{FF2B5EF4-FFF2-40B4-BE49-F238E27FC236}">
                <a16:creationId xmlns:a16="http://schemas.microsoft.com/office/drawing/2014/main" id="{55798461-6543-48F2-A17F-FE7B07DD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534" y="2530199"/>
            <a:ext cx="875051" cy="56520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B86FF3D-2867-425D-829E-5DE8A9D81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7" y="1755746"/>
            <a:ext cx="2413385" cy="14502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D79E8D-8581-42B1-9D2D-2F55FA6EA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170" y="1616893"/>
            <a:ext cx="799513" cy="7995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28433A-33C6-41CD-8E20-B57D4AEF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247" y="1609345"/>
            <a:ext cx="1181946" cy="8864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6272C0-5C47-45F9-94B6-52919B3B4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110" y="1797006"/>
            <a:ext cx="1077678" cy="479075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2E7DEF9-93AF-46FF-AD30-4DBAD1D099B7}"/>
              </a:ext>
            </a:extLst>
          </p:cNvPr>
          <p:cNvCxnSpPr/>
          <p:nvPr/>
        </p:nvCxnSpPr>
        <p:spPr>
          <a:xfrm>
            <a:off x="2672443" y="5246914"/>
            <a:ext cx="800100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907B3812-A7B0-4CC0-BB9E-090044E58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548" y="1912562"/>
            <a:ext cx="2297764" cy="14502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234C87-9DFE-4949-BC92-6B0AF50549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0994" y="2435531"/>
            <a:ext cx="673825" cy="783517"/>
          </a:xfrm>
          <a:prstGeom prst="rect">
            <a:avLst/>
          </a:prstGeom>
        </p:spPr>
      </p:pic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456E0D75-3DDC-4936-AF50-D04DD3F6F881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7</a:t>
            </a:r>
          </a:p>
        </p:txBody>
      </p:sp>
      <p:sp>
        <p:nvSpPr>
          <p:cNvPr id="31" name="Google Shape;5080;p57">
            <a:extLst>
              <a:ext uri="{FF2B5EF4-FFF2-40B4-BE49-F238E27FC236}">
                <a16:creationId xmlns:a16="http://schemas.microsoft.com/office/drawing/2014/main" id="{833C52AC-7E95-4BC3-897F-563BA58FCEF0}"/>
              </a:ext>
            </a:extLst>
          </p:cNvPr>
          <p:cNvSpPr txBox="1">
            <a:spLocks/>
          </p:cNvSpPr>
          <p:nvPr/>
        </p:nvSpPr>
        <p:spPr>
          <a:xfrm>
            <a:off x="746729" y="1558939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1100" dirty="0"/>
              <a:t>4 STRATEGIES</a:t>
            </a:r>
          </a:p>
        </p:txBody>
      </p:sp>
    </p:spTree>
    <p:extLst>
      <p:ext uri="{BB962C8B-B14F-4D97-AF65-F5344CB8AC3E}">
        <p14:creationId xmlns:p14="http://schemas.microsoft.com/office/powerpoint/2010/main" val="447264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1" grpId="0" animBg="1"/>
      <p:bldP spid="108" grpId="0" animBg="1"/>
      <p:bldP spid="31" grpId="0"/>
    </p:bldLst>
  </p:timing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Presentazione su schermo (16:9)</PresentationFormat>
  <Paragraphs>281</Paragraphs>
  <Slides>22</Slides>
  <Notes>22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Biome Light</vt:lpstr>
      <vt:lpstr>Arial Black</vt:lpstr>
      <vt:lpstr>Arial</vt:lpstr>
      <vt:lpstr>Black Han Sans</vt:lpstr>
      <vt:lpstr>ABeeZee</vt:lpstr>
      <vt:lpstr>Smart Home Project Proposal by Slidesgo</vt:lpstr>
      <vt:lpstr>COMPARISON OF INCREMENTAL ON LINE LEARNING ALGORITHMS FOR GESTURE AND VISUAL SMART SENSORS</vt:lpstr>
      <vt:lpstr>MACHINE LEARNING</vt:lpstr>
      <vt:lpstr>TinyML IN IoT</vt:lpstr>
      <vt:lpstr>CONTINUAL LEARNING</vt:lpstr>
      <vt:lpstr>CATASTROPHIC FORGETTING</vt:lpstr>
      <vt:lpstr>THESIS CONTRIBUTION</vt:lpstr>
      <vt:lpstr>STRATEGIES</vt:lpstr>
      <vt:lpstr>STRATEGIES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RESULTS: GESTURE RECOGNITION</vt:lpstr>
      <vt:lpstr>RESULTS: IMAGE CLASSIFICATION</vt:lpstr>
      <vt:lpstr>RESULT DISCUSSION</vt:lpstr>
      <vt:lpstr>TESTING</vt:lpstr>
      <vt:lpstr>THANKS FOR YOUR ATTENTION</vt:lpstr>
      <vt:lpstr>COMPARISON OF INCREMENTAL ON LINE LEARNING ALGORITHMS FOR GESTURE AND VISUAL SMART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INCREMENTAL ON LINE LEARNING ALGORITHMS FOR GESTURE AND VISUAL SMART SENSORS</dc:title>
  <cp:lastModifiedBy>alessandro avi</cp:lastModifiedBy>
  <cp:revision>59</cp:revision>
  <dcterms:modified xsi:type="dcterms:W3CDTF">2022-03-13T19:20:35Z</dcterms:modified>
</cp:coreProperties>
</file>